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76" r:id="rId2"/>
    <p:sldMasterId id="2147483678" r:id="rId3"/>
    <p:sldMasterId id="2147483684" r:id="rId4"/>
  </p:sldMasterIdLst>
  <p:notesMasterIdLst>
    <p:notesMasterId r:id="rId37"/>
  </p:notesMasterIdLst>
  <p:handoutMasterIdLst>
    <p:handoutMasterId r:id="rId38"/>
  </p:handoutMasterIdLst>
  <p:sldIdLst>
    <p:sldId id="315" r:id="rId5"/>
    <p:sldId id="317" r:id="rId6"/>
    <p:sldId id="374" r:id="rId7"/>
    <p:sldId id="423" r:id="rId8"/>
    <p:sldId id="322" r:id="rId9"/>
    <p:sldId id="404" r:id="rId10"/>
    <p:sldId id="40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398" r:id="rId20"/>
    <p:sldId id="432" r:id="rId21"/>
    <p:sldId id="433" r:id="rId22"/>
    <p:sldId id="434" r:id="rId23"/>
    <p:sldId id="435" r:id="rId24"/>
    <p:sldId id="441" r:id="rId25"/>
    <p:sldId id="436" r:id="rId26"/>
    <p:sldId id="437" r:id="rId27"/>
    <p:sldId id="438" r:id="rId28"/>
    <p:sldId id="407" r:id="rId29"/>
    <p:sldId id="329" r:id="rId30"/>
    <p:sldId id="321" r:id="rId31"/>
    <p:sldId id="439" r:id="rId32"/>
    <p:sldId id="367" r:id="rId33"/>
    <p:sldId id="373" r:id="rId34"/>
    <p:sldId id="440" r:id="rId35"/>
    <p:sldId id="444" r:id="rId36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14062A-D489-408D-AF23-350C04A987E8}">
          <p14:sldIdLst>
            <p14:sldId id="315"/>
            <p14:sldId id="317"/>
            <p14:sldId id="374"/>
            <p14:sldId id="423"/>
            <p14:sldId id="322"/>
            <p14:sldId id="404"/>
            <p14:sldId id="40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398"/>
            <p14:sldId id="432"/>
            <p14:sldId id="433"/>
            <p14:sldId id="434"/>
            <p14:sldId id="435"/>
            <p14:sldId id="441"/>
            <p14:sldId id="436"/>
            <p14:sldId id="437"/>
            <p14:sldId id="438"/>
          </p14:sldIdLst>
        </p14:section>
        <p14:section name="Untitled Section" id="{9E71006A-7531-492C-945B-A69BB8645C53}">
          <p14:sldIdLst>
            <p14:sldId id="407"/>
            <p14:sldId id="329"/>
            <p14:sldId id="321"/>
            <p14:sldId id="439"/>
            <p14:sldId id="367"/>
            <p14:sldId id="373"/>
            <p14:sldId id="440"/>
            <p14:sldId id="4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700"/>
    <a:srgbClr val="0D223F"/>
    <a:srgbClr val="625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4690" autoAdjust="0"/>
  </p:normalViewPr>
  <p:slideViewPr>
    <p:cSldViewPr snapToGrid="0" snapToObjects="1">
      <p:cViewPr varScale="1">
        <p:scale>
          <a:sx n="104" d="100"/>
          <a:sy n="10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12AD4B8-7E5D-4EDD-AA86-097CA62FE9BA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95272B1-CD0D-4F59-AE4D-3FBF34194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643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6E5AF21E-63DA-4B5A-8F6B-E86C231E6168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62050"/>
            <a:ext cx="4183063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3"/>
            <a:ext cx="5505450" cy="3660458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40F13A1-5887-4297-9EA0-FE48EC12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2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6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</a:t>
            </a:r>
            <a:r>
              <a:rPr lang="en-US" baseline="0" dirty="0" smtClean="0"/>
              <a:t> sent out important info – MBA Math, ILD assignment (print out), IT/email set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</a:t>
            </a:r>
            <a:r>
              <a:rPr lang="en-US" baseline="0" dirty="0" smtClean="0"/>
              <a:t> sent out important info – MBA Math, ILD assignment (print out), IT/email set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you to</a:t>
            </a:r>
            <a:r>
              <a:rPr lang="en-US" baseline="0" dirty="0" smtClean="0"/>
              <a:t> focus on first 4 weeks and getting a good start</a:t>
            </a:r>
          </a:p>
          <a:p>
            <a:r>
              <a:rPr lang="en-US" baseline="0" dirty="0" smtClean="0"/>
              <a:t>Want you to get the most out of your experience – requires some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3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</a:t>
            </a:r>
            <a:r>
              <a:rPr lang="en-US" dirty="0" err="1" smtClean="0"/>
              <a:t>notre</a:t>
            </a:r>
            <a:r>
              <a:rPr lang="en-US" dirty="0" smtClean="0"/>
              <a:t> dame undergrads</a:t>
            </a:r>
            <a:r>
              <a:rPr lang="en-US" baseline="0" dirty="0" smtClean="0"/>
              <a:t> their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34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74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828">
              <a:defRPr/>
            </a:pPr>
            <a:r>
              <a:rPr lang="en-US" baseline="0" dirty="0" smtClean="0"/>
              <a:t>Student services is your go to resource for all academic and student life questions</a:t>
            </a:r>
          </a:p>
          <a:p>
            <a:pPr defTabSz="909828">
              <a:defRPr/>
            </a:pPr>
            <a:r>
              <a:rPr lang="en-US" baseline="0" dirty="0" smtClean="0"/>
              <a:t>Entire Graduate Business Programs Staff &amp; Faculty</a:t>
            </a:r>
          </a:p>
          <a:p>
            <a:pPr defTabSz="909828">
              <a:defRPr/>
            </a:pPr>
            <a:r>
              <a:rPr lang="en-US" baseline="0" dirty="0" smtClean="0"/>
              <a:t>Current students and alumni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F13A1-5887-4297-9EA0-FE48EC12A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90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828">
              <a:defRPr/>
            </a:pPr>
            <a:r>
              <a:rPr lang="en-US" baseline="0" dirty="0" smtClean="0"/>
              <a:t>Student services is your go to resource for all academic and student life questions</a:t>
            </a:r>
          </a:p>
          <a:p>
            <a:pPr defTabSz="909828">
              <a:defRPr/>
            </a:pPr>
            <a:r>
              <a:rPr lang="en-US" baseline="0" dirty="0" smtClean="0"/>
              <a:t>Entire Graduate Business Programs Staff &amp; Faculty</a:t>
            </a:r>
          </a:p>
          <a:p>
            <a:pPr defTabSz="909828">
              <a:defRPr/>
            </a:pPr>
            <a:r>
              <a:rPr lang="en-US" baseline="0" dirty="0" smtClean="0"/>
              <a:t>Current students and alumni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F13A1-5887-4297-9EA0-FE48EC12A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46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Student services is your go to resource for all academic and student life questions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Student services is your go to resource for all academic and student life questions</a:t>
            </a:r>
          </a:p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22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 tour later this morning </a:t>
            </a:r>
          </a:p>
          <a:p>
            <a:r>
              <a:rPr lang="en-US" dirty="0" smtClean="0"/>
              <a:t>Spousal</a:t>
            </a:r>
            <a:r>
              <a:rPr lang="en-US" baseline="0" dirty="0" smtClean="0"/>
              <a:t> IDs also available and give access to events, libraries and recreational facilities. There is a fee and must request through 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27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0F13A1-5887-4297-9EA0-FE48EC12A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3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</a:t>
            </a:r>
            <a:r>
              <a:rPr lang="en-US" baseline="0" dirty="0" smtClean="0"/>
              <a:t> sent out important info – MBA Math, ILD assignment (print out), IT/email set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Already</a:t>
            </a:r>
            <a:r>
              <a:rPr lang="en-US" baseline="0" dirty="0" smtClean="0"/>
              <a:t> sent out important info – MBA Math, ILD assignment (print out), IT/email set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13A1-5887-4297-9EA0-FE48EC12AC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55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8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0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5167"/>
            <a:ext cx="7315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106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38E31-D95D-49B2-AAC2-12F446722A66}" type="datetimeFigureOut">
              <a:rPr lang="en-US"/>
              <a:pPr>
                <a:defRPr/>
              </a:pPr>
              <a:t>8/12/2019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1"/>
            <a:ext cx="2133600" cy="3661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9251D6-47D2-4428-94D7-B29F57C442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6098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B62904-801E-4FEA-9B87-531608A0CCF2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8EC2FB6-FDF6-488B-8A27-AC6E67A68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9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4FB4-3CFA-466A-9679-EEB131B3B1EB}" type="datetimeFigureOut">
              <a:rPr lang="en-US" smtClean="0"/>
              <a:t>8/12/2019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577A6-4FD8-4C9E-9D3D-D8949CEBE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9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81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52319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529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6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30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368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4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31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cwell.nd.edu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morrow@nd.edu" TargetMode="External"/><Relationship Id="rId2" Type="http://schemas.openxmlformats.org/officeDocument/2006/relationships/hyperlink" Target="https://uhs.nd.edu/insurance-billing/insurance-plans-rate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peakup.nd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de.nd.edu/collection/all/student-academic" TargetMode="External"/><Relationship Id="rId2" Type="http://schemas.openxmlformats.org/officeDocument/2006/relationships/hyperlink" Target="http://gbpstudentservices.nd.ed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akai.nd.ed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ind.nd.edu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7638" y="2660132"/>
            <a:ext cx="72804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A9700"/>
                </a:solidFill>
                <a:latin typeface="Arial"/>
                <a:cs typeface="Arial"/>
              </a:rPr>
              <a:t>Student Services Overview </a:t>
            </a:r>
          </a:p>
          <a:p>
            <a:pPr algn="ctr"/>
            <a:r>
              <a:rPr lang="en-US" sz="4000" dirty="0" smtClean="0">
                <a:solidFill>
                  <a:srgbClr val="CA9700"/>
                </a:solidFill>
                <a:latin typeface="Arial"/>
                <a:cs typeface="Arial"/>
              </a:rPr>
              <a:t>&amp; Student Life</a:t>
            </a:r>
          </a:p>
          <a:p>
            <a:pPr algn="ctr"/>
            <a:endParaRPr lang="en-US" sz="4000" dirty="0" smtClean="0">
              <a:solidFill>
                <a:srgbClr val="CA9700"/>
              </a:solidFill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solidFill>
                  <a:srgbClr val="0D223F"/>
                </a:solidFill>
                <a:latin typeface="Arial"/>
                <a:cs typeface="Arial"/>
              </a:rPr>
              <a:t>August 12, 2019</a:t>
            </a:r>
            <a:endParaRPr lang="en-US" sz="2800" dirty="0">
              <a:solidFill>
                <a:srgbClr val="0D223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012" y="1201474"/>
            <a:ext cx="501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New Student Orientation</a:t>
            </a:r>
            <a:endParaRPr lang="en-US" dirty="0">
              <a:solidFill>
                <a:srgbClr val="CA9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4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57553" y="1481940"/>
            <a:ext cx="8324433" cy="65120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Study and Team Spaces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2033041"/>
            <a:ext cx="8610600" cy="4611599"/>
          </a:xfrm>
        </p:spPr>
        <p:txBody>
          <a:bodyPr/>
          <a:lstStyle/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MBA Team Rooms – 1</a:t>
            </a:r>
            <a:r>
              <a:rPr lang="en-US" alt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floor &amp; 2</a:t>
            </a:r>
            <a:r>
              <a:rPr lang="en-US" altLang="en-US" sz="2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floor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SW wing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Swipe access 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maximum; cannot be reserved; cannot be left unattended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Groups have priority over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individuals; individuals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15 minutes to vacate for a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Policy listed in each room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Giovanini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Commons (lower level): 2 all-college team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ooms</a:t>
            </a:r>
          </a:p>
          <a:p>
            <a:pPr eaLnBrk="1" hangingPunct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L068 - additional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team space when not in use as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</a:p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study space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lounges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Hesburgh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IDEA Center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8415" y="1192703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97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MBA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A97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136230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0926" y="1588537"/>
            <a:ext cx="8244101" cy="682901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 Places in Mendoza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37677" y="2271438"/>
            <a:ext cx="8610600" cy="4100239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MBA Student Lounge and team rooms 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Lower Level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Wooden Lockers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(bring your own lock) 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Giovanni Commons &amp; Mahaffey Business Library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Café Commons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floor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GBP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offices – 285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Mendoza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Mailboxes (moving shortly to hallway by MBA lounge)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4629" y="11836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66425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0926" y="1588537"/>
            <a:ext cx="8244101" cy="682901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Centers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37677" y="2271438"/>
            <a:ext cx="8610600" cy="4100239"/>
          </a:xfrm>
        </p:spPr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Duncan Student Center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floor – Graduate lounge space 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Smith Center for Recreational Sports – gym, track, weights, cardio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Dining</a:t>
            </a:r>
          </a:p>
          <a:p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LaFortune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Student Center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Banking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FedEx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Barber Shop/Hair 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Dining 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and lounge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4629" y="11836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  <p:pic>
        <p:nvPicPr>
          <p:cNvPr id="3" name="Picture 2" descr="Notre Dame Stadium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057" y="3763735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0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0927" y="1705511"/>
            <a:ext cx="8291557" cy="739738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Health &amp; Wellbeing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0927" y="2461733"/>
            <a:ext cx="8199091" cy="4066726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campus resources available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Health Center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Counseling Center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McDonald Center for Student Well-being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McWell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Be proactive – seek assistance early</a:t>
            </a:r>
          </a:p>
          <a:p>
            <a:pPr eaLnBrk="1" hangingPunct="1"/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Take care of one another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4629" y="11836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138207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20927" y="1705511"/>
            <a:ext cx="8291557" cy="739738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Health Insurance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0927" y="2348718"/>
            <a:ext cx="8610600" cy="4066726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(Student) Health Center</a:t>
            </a:r>
          </a:p>
          <a:p>
            <a:pPr eaLnBrk="1" hangingPunct="1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insurance required for all graduate students</a:t>
            </a:r>
          </a:p>
          <a:p>
            <a:pPr eaLnBrk="1" hangingPunct="1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 enrollment in student insurance plan</a:t>
            </a:r>
          </a:p>
          <a:p>
            <a:pPr eaLnBrk="1" hangingPunct="1"/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comparable coverage, you can waive the University-sponsored plan 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a waiver – deadline September 15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https://uhs.nd.edu/insurance-billing/insurance-plans-rates/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Connie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Morrow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cmorrow@nd.edu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574-631-1882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4629" y="11836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862395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599" y="1681936"/>
            <a:ext cx="8694019" cy="606344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Parking &amp; Bicycle Registration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39615" y="2288279"/>
            <a:ext cx="8280873" cy="4045143"/>
          </a:xfrm>
        </p:spPr>
        <p:txBody>
          <a:bodyPr/>
          <a:lstStyle/>
          <a:p>
            <a:pPr marL="571500" indent="-457200"/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Security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Hammes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Mobray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Hall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457200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Bring student ID, driver’s license, and license plate number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18" y="11982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  <p:pic>
        <p:nvPicPr>
          <p:cNvPr id="3" name="Picture 2" descr="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62" y="3967217"/>
            <a:ext cx="2076449" cy="1540277"/>
          </a:xfrm>
          <a:prstGeom prst="rect">
            <a:avLst/>
          </a:prstGeom>
        </p:spPr>
      </p:pic>
      <p:pic>
        <p:nvPicPr>
          <p:cNvPr id="4" name="Picture 3" descr="HeLLo GoD, MaY i SPeaK To My SoN, PLeASe?: Call 82 : SAME 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1" y="4802644"/>
            <a:ext cx="18383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12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54" y="1678952"/>
            <a:ext cx="7315200" cy="606668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Campus Safety and  Security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08" y="2342727"/>
            <a:ext cx="8757138" cy="4373205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Emergency: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Security: 574-631-5555 or 1-5555 from campus phone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emergency.nd.edu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ND Alert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Severe weather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Campus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emergencies</a:t>
            </a:r>
          </a:p>
          <a:p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“If you see something, say something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Anonymous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reporting: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speakup.nd.edu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1430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01254" y="11982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868010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17" y="1992086"/>
            <a:ext cx="7633700" cy="413354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with Families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Spouse ID Request Form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MBA Family Life Committee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 Family Resource Center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Newsletter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 Wellness Center (for families)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2109" y="1230869"/>
            <a:ext cx="30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A9700"/>
                </a:solidFill>
              </a:rPr>
              <a:t>MBA 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267447285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143001" y="1981201"/>
            <a:ext cx="6696075" cy="24034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9699" name="Picture 3" descr="C:\Users\mnelson7\AppData\Local\Microsoft\Windows\Temporary Internet Files\Content.IE5\5HOSHVUL\MC9004315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505201"/>
            <a:ext cx="23844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1254" y="1207305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863420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54" y="1635370"/>
            <a:ext cx="7315200" cy="606668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08" y="2242038"/>
            <a:ext cx="8757138" cy="4097216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Email – Main mode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Gmail account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  <a:p>
            <a:pPr lvl="1"/>
            <a:r>
              <a:rPr lang="en-US" alt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all emails from us……VERY IMPORTANT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are responsible for information even if you don’t read it!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recruiting purposes (add signature)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Change time zone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gmail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/calendar to Eastern time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01254" y="11982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2635631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92743" y="1963554"/>
            <a:ext cx="7315200" cy="65655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Welcome MBA Class of 2021!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00744" y="2802989"/>
            <a:ext cx="7707200" cy="32801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Notre Dame Experience</a:t>
            </a:r>
          </a:p>
          <a:p>
            <a:pPr marL="457200" lvl="1" indent="0">
              <a:buNone/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7121" y="1210261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  <p:pic>
        <p:nvPicPr>
          <p:cNvPr id="5" name="Picture 4" descr="CHOCOLATE FOR YOUR BRAIN!: The Alma Mater Matters Mo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8" y="3069462"/>
            <a:ext cx="2481370" cy="30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03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54" y="1635370"/>
            <a:ext cx="7315200" cy="606668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08" y="2418080"/>
            <a:ext cx="8757138" cy="3921174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Graduate Business Programs (GBP) office will communicate regularly with you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newsletter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Class Meetings – one per module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 also want to hear from you</a:t>
            </a:r>
          </a:p>
          <a:p>
            <a:pPr lvl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Domer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Dinners 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01254" y="11982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402366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254" y="1635370"/>
            <a:ext cx="7315200" cy="606668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Fall Semester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72" y="2418080"/>
            <a:ext cx="6548583" cy="3921174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teams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Book information 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information next week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01254" y="11982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4447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1006" y="1600455"/>
            <a:ext cx="8537609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D2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Find Important Information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16169" y="2253436"/>
            <a:ext cx="8610600" cy="387032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Inside ND: GBP Student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Services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Portal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Academic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calendar, schedules, program requirements, sample syllabi, electronic signature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Campus resources, registration information, appointments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Inside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ND: Student Academic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Services Portal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ND Roll Call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Course schedule, class search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Grades</a:t>
            </a:r>
          </a:p>
          <a:p>
            <a:pPr lvl="1" eaLnBrk="1" hangingPunct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Graduation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Progress System: track your own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Sakai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0307" y="1194911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2073644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31006" y="1600455"/>
            <a:ext cx="8537609" cy="697577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D22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Important Information</a:t>
            </a:r>
            <a: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16169" y="2253436"/>
            <a:ext cx="8610600" cy="3870325"/>
          </a:xfrm>
        </p:spPr>
        <p:txBody>
          <a:bodyPr/>
          <a:lstStyle/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Search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InsideND</a:t>
            </a:r>
            <a:endParaRPr lang="en-US" alt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Registrar.nd.edu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Dining.nd.edu</a:t>
            </a:r>
          </a:p>
          <a:p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Irish1card.nd.edu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Oit.nd.edu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Library.nd.edu</a:t>
            </a: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Faith.nd.edu</a:t>
            </a:r>
          </a:p>
          <a:p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Find.nd.edu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2800" dirty="0" smtClean="0"/>
          </a:p>
          <a:p>
            <a:pPr marL="57150" indent="0">
              <a:buNone/>
            </a:pP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010307" y="1194911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827101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143001" y="1981201"/>
            <a:ext cx="6696075" cy="24034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9699" name="Picture 3" descr="C:\Users\mnelson7\AppData\Local\Microsoft\Windows\Temporary Internet Files\Content.IE5\5HOSHVUL\MC9004315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505201"/>
            <a:ext cx="23844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1254" y="1207305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1825711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143001" y="1981201"/>
            <a:ext cx="6696075" cy="24034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Life</a:t>
            </a:r>
            <a:endParaRPr lang="en-US" alt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254" y="1207305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3122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813911" y="1721493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Business Programs </a:t>
            </a:r>
            <a:b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Values Statement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238873" y="3018405"/>
            <a:ext cx="6735751" cy="2687804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&amp; Responsibility</a:t>
            </a: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Excellence</a:t>
            </a: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Spirituality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010307" y="11982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215" y="5860121"/>
            <a:ext cx="787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Notre Dame Experience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47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1" y="1688123"/>
            <a:ext cx="8012106" cy="685475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Notre Dame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3" y="2373599"/>
            <a:ext cx="8610600" cy="4238958"/>
          </a:xfrm>
        </p:spPr>
        <p:txBody>
          <a:bodyPr/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Make a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e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njoy your time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Notre Dame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Dame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history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and t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radition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Notre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Dame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 Bend/Michiana area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Clubs and extra curricular activities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Any recommendations?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46522" y="1200127"/>
            <a:ext cx="30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47101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01950" y="1467851"/>
            <a:ext cx="7315200" cy="720178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44893" y="2006173"/>
            <a:ext cx="7815713" cy="4599163"/>
          </a:xfrm>
        </p:spPr>
        <p:txBody>
          <a:bodyPr/>
          <a:lstStyle/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MBAA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 and multiple Vice President opportunities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Elections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held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March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year “shadow” positions this fall </a:t>
            </a:r>
          </a:p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Clubs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Committees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Learn more second</a:t>
            </a:r>
            <a:r>
              <a:rPr lang="en-US" alt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week of classes in fall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Case Competitions</a:t>
            </a:r>
          </a:p>
          <a:p>
            <a:pPr lvl="1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 throughout the year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IDEA Center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Multiple opportunities for MBA students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McCloskey Competition</a:t>
            </a:r>
          </a:p>
          <a:p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Many, many others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15" y="1196488"/>
            <a:ext cx="30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272895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44062" y="1887417"/>
            <a:ext cx="7315200" cy="820614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Georgia" panose="02040502050405020303" pitchFamily="18" charset="0"/>
                <a:cs typeface="Georgia" panose="02040502050405020303" pitchFamily="18" charset="0"/>
              </a:rPr>
              <a:t>Social Media </a:t>
            </a:r>
            <a:endParaRPr lang="en-US" altLang="en-US" sz="3600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90889" y="2598821"/>
            <a:ext cx="8431730" cy="380197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share your experience and promote the program.</a:t>
            </a:r>
          </a:p>
          <a:p>
            <a:pPr marL="0" indent="0">
              <a:buNone/>
            </a:pPr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Facebook: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NotreDameMBA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Twitter: @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nd_mba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Instagram: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notredamemba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all platforms, the program uses #NDMBA 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15" y="1196488"/>
            <a:ext cx="30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195103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08853" y="1816139"/>
            <a:ext cx="7315200" cy="65655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Student Services Team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718457" y="2709239"/>
            <a:ext cx="7837714" cy="33739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Tracy Freymuth, Director 	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Alice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Obermiller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 Director</a:t>
            </a:r>
          </a:p>
          <a:p>
            <a:pPr marL="0" indent="0" algn="r">
              <a:buNone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Rita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Udvardy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Assistant Director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7121" y="1210261"/>
            <a:ext cx="30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97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MBA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A97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Student Orientation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092" y="2355011"/>
            <a:ext cx="1523442" cy="15234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3393994"/>
            <a:ext cx="2004417" cy="200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313" y="4992007"/>
            <a:ext cx="1607661" cy="152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143001" y="1981201"/>
            <a:ext cx="6696075" cy="24034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960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29699" name="Picture 3" descr="C:\Users\mnelson7\AppData\Local\Microsoft\Windows\Temporary Internet Files\Content.IE5\5HOSHVUL\MC90043155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3505201"/>
            <a:ext cx="23844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01254" y="1207305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105158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599" y="1681936"/>
            <a:ext cx="8694019" cy="60634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Summary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64029" y="2288280"/>
            <a:ext cx="7728857" cy="4064394"/>
          </a:xfrm>
        </p:spPr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Welcome – we are excited to have you here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Services and GBP team here to assist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Read all communication from us!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Start exploring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InsideND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the GBP SS Portal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Begin defining what you want your ND experience to include – consider all opportunities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Spend time outside of Mendoza – explore the beautiful Notre Dame campus 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Share -  #NDMBA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8418" y="1198250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599298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4582" y="234716"/>
            <a:ext cx="4008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MBA21 </a:t>
            </a:r>
            <a:endParaRPr lang="en-U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Learning Teams</a:t>
            </a:r>
          </a:p>
          <a:p>
            <a:pPr algn="ctr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(alphabetical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order by Last Name)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212599" y="1952155"/>
          <a:ext cx="2002536" cy="3818970"/>
        </p:xfrm>
        <a:graphic>
          <a:graphicData uri="http://schemas.openxmlformats.org/drawingml/2006/table">
            <a:tbl>
              <a:tblPr/>
              <a:tblGrid>
                <a:gridCol w="567026">
                  <a:extLst>
                    <a:ext uri="{9D8B030D-6E8A-4147-A177-3AD203B41FA5}">
                      <a16:colId xmlns:a16="http://schemas.microsoft.com/office/drawing/2014/main" val="3217456914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3125308384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220313772"/>
                    </a:ext>
                  </a:extLst>
                </a:gridCol>
              </a:tblGrid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Team Number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First Name 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Last Name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2880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Paul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Adzokpa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71103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Falak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Ahmed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88639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Jacob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Albert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5354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Sevda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Aliyeva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73074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Larry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Ansehl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07944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Richmond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Ayirebide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17757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Chris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Barker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04498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Tim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Bautz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95711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Sam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Beauchamp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66261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Ilya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Blay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7768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Michael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Briggs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87958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Cameron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Brown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6720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Nat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Brown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17561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Nicole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Brunning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50978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Chad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Canterna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2799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Young Gun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Chung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5541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Kuang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Chung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70597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Michael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Cimino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58424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Emily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Corcoran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17412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Zak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Daker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2224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Barnali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Dash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3625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Andy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Daum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1501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Kieran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DiGiorno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3482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John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Doeseckle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31165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Steven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Donovan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35487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Preston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Dooley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0657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Peter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Drevs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2681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Kyler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Equi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45381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Garamond" panose="02020404030301010803" pitchFamily="18" charset="0"/>
                        </a:rPr>
                        <a:t>Alex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Facusse</a:t>
                      </a:r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 Mena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48184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2496313" y="1952158"/>
          <a:ext cx="2002535" cy="3909564"/>
        </p:xfrm>
        <a:graphic>
          <a:graphicData uri="http://schemas.openxmlformats.org/drawingml/2006/table">
            <a:tbl>
              <a:tblPr/>
              <a:tblGrid>
                <a:gridCol w="567026">
                  <a:extLst>
                    <a:ext uri="{9D8B030D-6E8A-4147-A177-3AD203B41FA5}">
                      <a16:colId xmlns:a16="http://schemas.microsoft.com/office/drawing/2014/main" val="3990203697"/>
                    </a:ext>
                  </a:extLst>
                </a:gridCol>
                <a:gridCol w="598833">
                  <a:extLst>
                    <a:ext uri="{9D8B030D-6E8A-4147-A177-3AD203B41FA5}">
                      <a16:colId xmlns:a16="http://schemas.microsoft.com/office/drawing/2014/main" val="2323134495"/>
                    </a:ext>
                  </a:extLst>
                </a:gridCol>
                <a:gridCol w="836676">
                  <a:extLst>
                    <a:ext uri="{9D8B030D-6E8A-4147-A177-3AD203B41FA5}">
                      <a16:colId xmlns:a16="http://schemas.microsoft.com/office/drawing/2014/main" val="3381402240"/>
                    </a:ext>
                  </a:extLst>
                </a:gridCol>
              </a:tblGrid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Team Number</a:t>
                      </a:r>
                    </a:p>
                  </a:txBody>
                  <a:tcPr marL="4533" marR="4533" marT="45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First Name 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Last Name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17031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Karl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Falk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0241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Sam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Fioroni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71110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Hillary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Frazer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8134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Natalie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Gardini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90326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George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0940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Alex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Gergely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68952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Tyler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Hampton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10638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Ryan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Hann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79379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Michael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Harvey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3552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Ross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Higginbotham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5680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Sarah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Hohenberger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01719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Gordy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Holloway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54155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Fu Chi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Hu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8348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Kelly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Huapaya</a:t>
                      </a:r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Tipe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40118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Sam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Jabara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94522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Lauren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Jessup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8575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Will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Johnson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94028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Mohit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Jumani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11264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Matt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Kearney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97348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David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Keller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13423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Kathleen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Kelly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7560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Rory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Kelly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6731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Meghan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Kibbe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39134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Minsu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Kim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1462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Prabhu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Konda </a:t>
                      </a:r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Radhakrishnan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4211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Yashasvi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Kothari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05491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Brian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Krupa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996505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Anne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Kwiatt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7883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Tom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Langan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95322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718305" y="1952155"/>
          <a:ext cx="2002536" cy="3818970"/>
        </p:xfrm>
        <a:graphic>
          <a:graphicData uri="http://schemas.openxmlformats.org/drawingml/2006/table">
            <a:tbl>
              <a:tblPr/>
              <a:tblGrid>
                <a:gridCol w="567026">
                  <a:extLst>
                    <a:ext uri="{9D8B030D-6E8A-4147-A177-3AD203B41FA5}">
                      <a16:colId xmlns:a16="http://schemas.microsoft.com/office/drawing/2014/main" val="4258390965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1402943590"/>
                    </a:ext>
                  </a:extLst>
                </a:gridCol>
                <a:gridCol w="717755">
                  <a:extLst>
                    <a:ext uri="{9D8B030D-6E8A-4147-A177-3AD203B41FA5}">
                      <a16:colId xmlns:a16="http://schemas.microsoft.com/office/drawing/2014/main" val="2254162720"/>
                    </a:ext>
                  </a:extLst>
                </a:gridCol>
              </a:tblGrid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Team Number</a:t>
                      </a:r>
                    </a:p>
                  </a:txBody>
                  <a:tcPr marL="4533" marR="4533" marT="45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First Name 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Last Name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36370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John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Lawless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82956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Tom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Lawlor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2387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Molly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Lawrence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61835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Yen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8819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Jason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Lewis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8846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Su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Li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35534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Yibo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Lin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19181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Katie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Link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23194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Emilia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Lispi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3323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Lili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Liu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2446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Jiajia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69237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Lauren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Maida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9438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Anna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Mariani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87979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Taylor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McBride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4715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James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McClement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36344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Kevin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McCormick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0087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Madeline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McEvily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1136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Dhairya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Miglani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13350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Anadi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Mittal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2530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Ahsan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Mohar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4391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Jacob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Morrison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47903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Matt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Muliadi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03855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Paul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Murphey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449495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Teja Bharath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Nelluri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4392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Drew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Niceley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4820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Tom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Nichols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89836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Matthew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Nicholson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29122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Hai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Pham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967105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Garamond" panose="02020404030301010803" pitchFamily="18" charset="0"/>
                        </a:rPr>
                        <a:t>Alvaro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Rangel Mendoza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29037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6940297" y="1952155"/>
          <a:ext cx="2002535" cy="3818970"/>
        </p:xfrm>
        <a:graphic>
          <a:graphicData uri="http://schemas.openxmlformats.org/drawingml/2006/table">
            <a:tbl>
              <a:tblPr/>
              <a:tblGrid>
                <a:gridCol w="567026">
                  <a:extLst>
                    <a:ext uri="{9D8B030D-6E8A-4147-A177-3AD203B41FA5}">
                      <a16:colId xmlns:a16="http://schemas.microsoft.com/office/drawing/2014/main" val="325873952"/>
                    </a:ext>
                  </a:extLst>
                </a:gridCol>
                <a:gridCol w="633123">
                  <a:extLst>
                    <a:ext uri="{9D8B030D-6E8A-4147-A177-3AD203B41FA5}">
                      <a16:colId xmlns:a16="http://schemas.microsoft.com/office/drawing/2014/main" val="3151907385"/>
                    </a:ext>
                  </a:extLst>
                </a:gridCol>
                <a:gridCol w="802386">
                  <a:extLst>
                    <a:ext uri="{9D8B030D-6E8A-4147-A177-3AD203B41FA5}">
                      <a16:colId xmlns:a16="http://schemas.microsoft.com/office/drawing/2014/main" val="2152190170"/>
                    </a:ext>
                  </a:extLst>
                </a:gridCol>
              </a:tblGrid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Team Number</a:t>
                      </a:r>
                    </a:p>
                  </a:txBody>
                  <a:tcPr marL="4533" marR="4533" marT="45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First Name 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Last Name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53176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Peter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Rattray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2916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Giridhar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Ravikumar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9654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Anurag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Samak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18100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Claudia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Santa Cruz Pérez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3900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Brian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Scanlon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930165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Joe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Sheppard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7690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Oscar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Shimabukuro </a:t>
                      </a:r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Kiyan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1887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Erik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Siegler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47541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Amit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Singh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1514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14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Arunesh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Singh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1017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Nilesh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Singh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07672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Arthur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Ssembajja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5640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Anthony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Stachowski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17992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Connor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Stark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30459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Sean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Sullivan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5521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Eric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Sweeney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6907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Matt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Talley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52120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Rebeka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Thomas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03919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19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Eric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Thomas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97850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Mukul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Tiwari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98518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17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Kevin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Trembach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398904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23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Christopher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Udall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99013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Luke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Uhrig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76132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6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Varchasvi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Varchasvi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72537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Prasheel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 err="1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Vartak</a:t>
                      </a:r>
                      <a:endParaRPr lang="en-US" sz="700" b="1" i="0" u="none" strike="noStrike" dirty="0">
                        <a:solidFill>
                          <a:srgbClr val="0033CC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916375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Elena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Westbrook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970638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5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Conor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White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621066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11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Garamond" panose="02020404030301010803" pitchFamily="18" charset="0"/>
                        </a:rPr>
                        <a:t>Rose</a:t>
                      </a: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Wu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08095"/>
                  </a:ext>
                </a:extLst>
              </a:tr>
              <a:tr h="1272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effectLst/>
                          <a:latin typeface="Garamond" panose="02020404030301010803" pitchFamily="18" charset="0"/>
                        </a:rPr>
                        <a:t>20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effectLst/>
                          <a:latin typeface="Garamond" panose="02020404030301010803" pitchFamily="18" charset="0"/>
                        </a:rPr>
                        <a:t>Haicao</a:t>
                      </a:r>
                      <a:endParaRPr lang="en-US" sz="700" b="0" i="0" u="none" strike="noStrike" dirty="0"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4533" marR="4533" marT="4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33CC"/>
                          </a:solidFill>
                          <a:effectLst/>
                          <a:latin typeface="Garamond" panose="02020404030301010803" pitchFamily="18" charset="0"/>
                        </a:rPr>
                        <a:t>Zhu</a:t>
                      </a:r>
                    </a:p>
                  </a:txBody>
                  <a:tcPr marL="4533" marR="4533" marT="45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95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92743" y="1760094"/>
            <a:ext cx="7315200" cy="65655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Student Services Team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39286" y="2612867"/>
            <a:ext cx="8610600" cy="4041429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Joseph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Program Manager</a:t>
            </a:r>
          </a:p>
          <a:p>
            <a:pPr marL="0" indent="0" algn="ctr">
              <a:buNone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Jennifer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Ransbottom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		Administrative Assistant</a:t>
            </a:r>
          </a:p>
          <a:p>
            <a:pPr marL="0" indent="0" algn="ctr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Assistant/Associate Director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7121" y="1210261"/>
            <a:ext cx="303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A97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MBA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A97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Student Orientation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8" y="2416648"/>
            <a:ext cx="1943338" cy="1943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36" y="2976923"/>
            <a:ext cx="1873136" cy="1873136"/>
          </a:xfrm>
          <a:prstGeom prst="rect">
            <a:avLst/>
          </a:prstGeom>
        </p:spPr>
      </p:pic>
      <p:pic>
        <p:nvPicPr>
          <p:cNvPr id="11" name="Picture 10" descr="Jobs PNG Transparent Images | PNG A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05" y="5022870"/>
            <a:ext cx="1759979" cy="1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45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56846" y="1740226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Student Services?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10662" y="2443610"/>
            <a:ext cx="8610600" cy="4185790"/>
          </a:xfrm>
        </p:spPr>
        <p:txBody>
          <a:bodyPr/>
          <a:lstStyle/>
          <a:p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Your resource for all academic and student life questions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Student Services team serves these residential programs: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One-year MBA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Two-year MBA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MBA dual degree programs:</a:t>
            </a:r>
          </a:p>
          <a:p>
            <a:pPr lvl="2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Science, Engineering, Law, &amp; Business Analytics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 in Accountancy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 in Management</a:t>
            </a:r>
          </a:p>
          <a:p>
            <a:pPr lvl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MS in Business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</a:p>
          <a:p>
            <a:pPr lvl="1"/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serve 450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students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147" y="1203868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4242822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56846" y="1740226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Student Services?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10662" y="2443610"/>
            <a:ext cx="8610600" cy="4033390"/>
          </a:xfrm>
        </p:spPr>
        <p:txBody>
          <a:bodyPr/>
          <a:lstStyle/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General support &amp; tools for leadership and career goals 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Liaison to campus resources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Curriculum and classroom scheduling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Collaboration with faculty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Academic advising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“Interterm” &amp; other experiential learning opportunities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International immersions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Graduate Business (MBA, MSA, MSM) student leadership, clubs, &amp; committees</a:t>
            </a:r>
          </a:p>
          <a:p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Graduate Business Commencement Ceremony</a:t>
            </a:r>
          </a:p>
          <a:p>
            <a:pPr marL="0" indent="0" eaLnBrk="1" hangingPunct="1">
              <a:buNone/>
            </a:pP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147" y="1203868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1250925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46" y="1875694"/>
            <a:ext cx="8938846" cy="452543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Business Student Services </a:t>
            </a:r>
          </a:p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Mission Statement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ts val="3200"/>
              </a:lnSpc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enrich the student experience by providing quality services and programs that foster the development of mind and heart and support collaboration in a welcoming and inclusive community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65239" y="1216242"/>
            <a:ext cx="3086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A9700"/>
                </a:solidFill>
              </a:rPr>
              <a:t>MSM 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424277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143001" y="2316481"/>
            <a:ext cx="7147559" cy="240347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&amp; Resources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1254" y="1207305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340398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3512" y="1644193"/>
            <a:ext cx="8335476" cy="810249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ID Cards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23512" y="2384124"/>
            <a:ext cx="8508732" cy="413458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Building/Facility access – may need PIN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Hesburgh Library</a:t>
            </a:r>
          </a:p>
          <a:p>
            <a:pPr lvl="1"/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RecSports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Facilities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Mendoza – 24/7 unless communicated</a:t>
            </a:r>
          </a:p>
          <a:p>
            <a:pPr lvl="2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access on football weekends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Purchasing/D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ining -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Domer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Dollars 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Events </a:t>
            </a:r>
          </a:p>
          <a:p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Transportation – South Bend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bus  </a:t>
            </a:r>
          </a:p>
          <a:p>
            <a:pPr marL="0" indent="0">
              <a:buNone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6522" y="1189198"/>
            <a:ext cx="3092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A9700"/>
                </a:solidFill>
              </a:rPr>
              <a:t>MBA </a:t>
            </a:r>
            <a:r>
              <a:rPr lang="en-US" dirty="0">
                <a:solidFill>
                  <a:srgbClr val="CA9700"/>
                </a:solidFill>
              </a:rPr>
              <a:t>New Student Orientation</a:t>
            </a:r>
          </a:p>
        </p:txBody>
      </p:sp>
    </p:spTree>
    <p:extLst>
      <p:ext uri="{BB962C8B-B14F-4D97-AF65-F5344CB8AC3E}">
        <p14:creationId xmlns:p14="http://schemas.microsoft.com/office/powerpoint/2010/main" val="1177639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FFC000"/>
      </a:accent2>
      <a:accent3>
        <a:srgbClr val="A5A5A5"/>
      </a:accent3>
      <a:accent4>
        <a:srgbClr val="FFC000"/>
      </a:accent4>
      <a:accent5>
        <a:srgbClr val="00206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BP Template" id="{EA3CB1B4-7182-4F34-93CB-6FCE6BF482F6}" vid="{EEF78BBF-605E-4E6B-8921-1EA10F6023C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MENDOZA_Powerpoint_Template_2014</Template>
  <TotalTime>8785</TotalTime>
  <Words>1628</Words>
  <Application>Microsoft Office PowerPoint</Application>
  <PresentationFormat>On-screen Show (4:3)</PresentationFormat>
  <Paragraphs>649</Paragraphs>
  <Slides>32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Calibri</vt:lpstr>
      <vt:lpstr>Garamond</vt:lpstr>
      <vt:lpstr>Georgia</vt:lpstr>
      <vt:lpstr>Custom Design</vt:lpstr>
      <vt:lpstr>1_Custom Design</vt:lpstr>
      <vt:lpstr>2_Custom Design</vt:lpstr>
      <vt:lpstr>3_Custom Design</vt:lpstr>
      <vt:lpstr>PowerPoint Presentation</vt:lpstr>
      <vt:lpstr> Welcome MBA Class of 2021!</vt:lpstr>
      <vt:lpstr> Your Student Services Team </vt:lpstr>
      <vt:lpstr> Your Student Services Team </vt:lpstr>
      <vt:lpstr>What is Student Services?</vt:lpstr>
      <vt:lpstr>What is Student Services?</vt:lpstr>
      <vt:lpstr>PowerPoint Presentation</vt:lpstr>
      <vt:lpstr>PowerPoint Presentation</vt:lpstr>
      <vt:lpstr>Student ID Cards</vt:lpstr>
      <vt:lpstr>Study and Team Spaces</vt:lpstr>
      <vt:lpstr>Important Places in Mendoza</vt:lpstr>
      <vt:lpstr>Student Centers</vt:lpstr>
      <vt:lpstr>Student Health &amp; Wellbeing</vt:lpstr>
      <vt:lpstr>Student Health Insurance</vt:lpstr>
      <vt:lpstr>Parking &amp; Bicycle Registration</vt:lpstr>
      <vt:lpstr>Campus Safety and  Security</vt:lpstr>
      <vt:lpstr>PowerPoint Presentation</vt:lpstr>
      <vt:lpstr>PowerPoint Presentation</vt:lpstr>
      <vt:lpstr>Communication</vt:lpstr>
      <vt:lpstr>Communication</vt:lpstr>
      <vt:lpstr>Fall Semester</vt:lpstr>
      <vt:lpstr>Where to Find Important Information </vt:lpstr>
      <vt:lpstr>Finding Important Information </vt:lpstr>
      <vt:lpstr>PowerPoint Presentation</vt:lpstr>
      <vt:lpstr>PowerPoint Presentation</vt:lpstr>
      <vt:lpstr>Graduate Business Programs  Values Statement</vt:lpstr>
      <vt:lpstr>Experience Notre Dame</vt:lpstr>
      <vt:lpstr>Opportunities</vt:lpstr>
      <vt:lpstr>Social Media </vt:lpstr>
      <vt:lpstr>PowerPoint Presentation</vt:lpstr>
      <vt:lpstr>General Summary</vt:lpstr>
      <vt:lpstr>PowerPoint Presentation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Heming</dc:creator>
  <cp:lastModifiedBy>Tracy Freymuth</cp:lastModifiedBy>
  <cp:revision>175</cp:revision>
  <cp:lastPrinted>2017-05-26T20:42:31Z</cp:lastPrinted>
  <dcterms:created xsi:type="dcterms:W3CDTF">2015-02-24T16:04:49Z</dcterms:created>
  <dcterms:modified xsi:type="dcterms:W3CDTF">2019-08-12T16:51:05Z</dcterms:modified>
</cp:coreProperties>
</file>