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6" r:id="rId2"/>
    <p:sldMasterId id="2147483678" r:id="rId3"/>
    <p:sldMasterId id="2147483684" r:id="rId4"/>
  </p:sldMasterIdLst>
  <p:notesMasterIdLst>
    <p:notesMasterId r:id="rId45"/>
  </p:notesMasterIdLst>
  <p:handoutMasterIdLst>
    <p:handoutMasterId r:id="rId46"/>
  </p:handoutMasterIdLst>
  <p:sldIdLst>
    <p:sldId id="315" r:id="rId5"/>
    <p:sldId id="317" r:id="rId6"/>
    <p:sldId id="404" r:id="rId7"/>
    <p:sldId id="439" r:id="rId8"/>
    <p:sldId id="341" r:id="rId9"/>
    <p:sldId id="441" r:id="rId10"/>
    <p:sldId id="442" r:id="rId11"/>
    <p:sldId id="379" r:id="rId12"/>
    <p:sldId id="413" r:id="rId13"/>
    <p:sldId id="363" r:id="rId14"/>
    <p:sldId id="360" r:id="rId15"/>
    <p:sldId id="402" r:id="rId16"/>
    <p:sldId id="420" r:id="rId17"/>
    <p:sldId id="443" r:id="rId18"/>
    <p:sldId id="444" r:id="rId19"/>
    <p:sldId id="330" r:id="rId20"/>
    <p:sldId id="446" r:id="rId21"/>
    <p:sldId id="447" r:id="rId22"/>
    <p:sldId id="448" r:id="rId23"/>
    <p:sldId id="449" r:id="rId24"/>
    <p:sldId id="325" r:id="rId25"/>
    <p:sldId id="369" r:id="rId26"/>
    <p:sldId id="408" r:id="rId27"/>
    <p:sldId id="326" r:id="rId28"/>
    <p:sldId id="382" r:id="rId29"/>
    <p:sldId id="385" r:id="rId30"/>
    <p:sldId id="387" r:id="rId31"/>
    <p:sldId id="388" r:id="rId32"/>
    <p:sldId id="389" r:id="rId33"/>
    <p:sldId id="383" r:id="rId34"/>
    <p:sldId id="399" r:id="rId35"/>
    <p:sldId id="422" r:id="rId36"/>
    <p:sldId id="421" r:id="rId37"/>
    <p:sldId id="400" r:id="rId38"/>
    <p:sldId id="451" r:id="rId39"/>
    <p:sldId id="390" r:id="rId40"/>
    <p:sldId id="391" r:id="rId41"/>
    <p:sldId id="450" r:id="rId42"/>
    <p:sldId id="405" r:id="rId43"/>
    <p:sldId id="373" r:id="rId4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4062A-D489-408D-AF23-350C04A987E8}">
          <p14:sldIdLst>
            <p14:sldId id="315"/>
            <p14:sldId id="317"/>
            <p14:sldId id="404"/>
            <p14:sldId id="439"/>
          </p14:sldIdLst>
        </p14:section>
        <p14:section name="Untitled Section" id="{0D399DAE-2096-4634-B646-E19751B7C0CA}">
          <p14:sldIdLst/>
        </p14:section>
        <p14:section name="Untitled Section" id="{9E71006A-7531-492C-945B-A69BB8645C53}">
          <p14:sldIdLst>
            <p14:sldId id="341"/>
            <p14:sldId id="441"/>
            <p14:sldId id="442"/>
            <p14:sldId id="379"/>
            <p14:sldId id="413"/>
            <p14:sldId id="363"/>
            <p14:sldId id="360"/>
            <p14:sldId id="402"/>
            <p14:sldId id="420"/>
            <p14:sldId id="443"/>
            <p14:sldId id="444"/>
            <p14:sldId id="330"/>
            <p14:sldId id="446"/>
            <p14:sldId id="447"/>
            <p14:sldId id="448"/>
            <p14:sldId id="449"/>
            <p14:sldId id="325"/>
            <p14:sldId id="369"/>
            <p14:sldId id="408"/>
            <p14:sldId id="326"/>
            <p14:sldId id="382"/>
            <p14:sldId id="385"/>
            <p14:sldId id="387"/>
            <p14:sldId id="388"/>
            <p14:sldId id="389"/>
            <p14:sldId id="383"/>
            <p14:sldId id="399"/>
            <p14:sldId id="422"/>
            <p14:sldId id="421"/>
            <p14:sldId id="400"/>
            <p14:sldId id="451"/>
            <p14:sldId id="390"/>
            <p14:sldId id="391"/>
            <p14:sldId id="450"/>
            <p14:sldId id="405"/>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700"/>
    <a:srgbClr val="0D223F"/>
    <a:srgbClr val="6254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4690" autoAdjust="0"/>
  </p:normalViewPr>
  <p:slideViewPr>
    <p:cSldViewPr snapToGrid="0" snapToObjects="1">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434"/>
          </a:xfrm>
          <a:prstGeom prst="rect">
            <a:avLst/>
          </a:prstGeom>
        </p:spPr>
        <p:txBody>
          <a:bodyPr vert="horz" lIns="92958" tIns="46479" rIns="92958" bIns="46479" rtlCol="0"/>
          <a:lstStyle>
            <a:lvl1pPr algn="r">
              <a:defRPr sz="1200"/>
            </a:lvl1pPr>
          </a:lstStyle>
          <a:p>
            <a:fld id="{C12AD4B8-7E5D-4EDD-AA86-097CA62FE9BA}" type="datetimeFigureOut">
              <a:rPr lang="en-US" smtClean="0"/>
              <a:t>8/19/2019</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958" tIns="46479" rIns="92958" bIns="46479" rtlCol="0" anchor="b"/>
          <a:lstStyle>
            <a:lvl1pPr algn="r">
              <a:defRPr sz="1200"/>
            </a:lvl1pPr>
          </a:lstStyle>
          <a:p>
            <a:fld id="{595272B1-CD0D-4F59-AE4D-3FBF34194201}" type="slidenum">
              <a:rPr lang="en-US" smtClean="0"/>
              <a:t>‹#›</a:t>
            </a:fld>
            <a:endParaRPr lang="en-US"/>
          </a:p>
        </p:txBody>
      </p:sp>
    </p:spTree>
    <p:extLst>
      <p:ext uri="{BB962C8B-B14F-4D97-AF65-F5344CB8AC3E}">
        <p14:creationId xmlns:p14="http://schemas.microsoft.com/office/powerpoint/2010/main" val="158902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958" tIns="46479" rIns="92958" bIns="46479" rtlCol="0"/>
          <a:lstStyle>
            <a:lvl1pPr algn="r">
              <a:defRPr sz="1200"/>
            </a:lvl1pPr>
          </a:lstStyle>
          <a:p>
            <a:fld id="{6E5AF21E-63DA-4B5A-8F6B-E86C231E6168}" type="datetimeFigureOut">
              <a:rPr lang="en-US" smtClean="0"/>
              <a:t>8/19/2019</a:t>
            </a:fld>
            <a:endParaRPr lang="en-US"/>
          </a:p>
        </p:txBody>
      </p:sp>
      <p:sp>
        <p:nvSpPr>
          <p:cNvPr id="4" name="Slide Image Placeholder 3"/>
          <p:cNvSpPr>
            <a:spLocks noGrp="1" noRot="1" noChangeAspect="1"/>
          </p:cNvSpPr>
          <p:nvPr>
            <p:ph type="sldImg" idx="2"/>
          </p:nvPr>
        </p:nvSpPr>
        <p:spPr>
          <a:xfrm>
            <a:off x="1349375" y="1162050"/>
            <a:ext cx="4183063" cy="313848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958" tIns="46479" rIns="92958" bIns="46479" rtlCol="0" anchor="b"/>
          <a:lstStyle>
            <a:lvl1pPr algn="r">
              <a:defRPr sz="1200"/>
            </a:lvl1pPr>
          </a:lstStyle>
          <a:p>
            <a:fld id="{240F13A1-5887-4297-9EA0-FE48EC12AC12}" type="slidenum">
              <a:rPr lang="en-US" smtClean="0"/>
              <a:t>‹#›</a:t>
            </a:fld>
            <a:endParaRPr lang="en-US"/>
          </a:p>
        </p:txBody>
      </p:sp>
    </p:spTree>
    <p:extLst>
      <p:ext uri="{BB962C8B-B14F-4D97-AF65-F5344CB8AC3E}">
        <p14:creationId xmlns:p14="http://schemas.microsoft.com/office/powerpoint/2010/main" val="406882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2</a:t>
            </a:fld>
            <a:endParaRPr lang="en-US"/>
          </a:p>
        </p:txBody>
      </p:sp>
    </p:spTree>
    <p:extLst>
      <p:ext uri="{BB962C8B-B14F-4D97-AF65-F5344CB8AC3E}">
        <p14:creationId xmlns:p14="http://schemas.microsoft.com/office/powerpoint/2010/main" val="308966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13</a:t>
            </a:fld>
            <a:endParaRPr lang="en-US"/>
          </a:p>
        </p:txBody>
      </p:sp>
    </p:spTree>
    <p:extLst>
      <p:ext uri="{BB962C8B-B14F-4D97-AF65-F5344CB8AC3E}">
        <p14:creationId xmlns:p14="http://schemas.microsoft.com/office/powerpoint/2010/main" val="344212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 class changed for fall 2017 – used to be full term now 6 weeks?</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16</a:t>
            </a:fld>
            <a:endParaRPr lang="en-US"/>
          </a:p>
        </p:txBody>
      </p:sp>
    </p:spTree>
    <p:extLst>
      <p:ext uri="{BB962C8B-B14F-4D97-AF65-F5344CB8AC3E}">
        <p14:creationId xmlns:p14="http://schemas.microsoft.com/office/powerpoint/2010/main" val="247471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give </a:t>
            </a:r>
            <a:r>
              <a:rPr lang="en-US" dirty="0" err="1" smtClean="0"/>
              <a:t>addnl</a:t>
            </a:r>
            <a:r>
              <a:rPr lang="en-US" dirty="0" smtClean="0"/>
              <a:t> info about some of</a:t>
            </a:r>
            <a:r>
              <a:rPr lang="en-US" baseline="0" dirty="0" smtClean="0"/>
              <a:t> the electives and other opportunities available</a:t>
            </a:r>
          </a:p>
          <a:p>
            <a:r>
              <a:rPr lang="en-US" baseline="0" dirty="0" smtClean="0"/>
              <a:t>Info sessions later this summer</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17</a:t>
            </a:fld>
            <a:endParaRPr lang="en-US"/>
          </a:p>
        </p:txBody>
      </p:sp>
    </p:spTree>
    <p:extLst>
      <p:ext uri="{BB962C8B-B14F-4D97-AF65-F5344CB8AC3E}">
        <p14:creationId xmlns:p14="http://schemas.microsoft.com/office/powerpoint/2010/main" val="50151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give </a:t>
            </a:r>
            <a:r>
              <a:rPr lang="en-US" dirty="0" err="1" smtClean="0"/>
              <a:t>addnl</a:t>
            </a:r>
            <a:r>
              <a:rPr lang="en-US" dirty="0" smtClean="0"/>
              <a:t> info about some of</a:t>
            </a:r>
            <a:r>
              <a:rPr lang="en-US" baseline="0" dirty="0" smtClean="0"/>
              <a:t> the electives and other opportunities available</a:t>
            </a:r>
          </a:p>
          <a:p>
            <a:r>
              <a:rPr lang="en-US" baseline="0" dirty="0" smtClean="0"/>
              <a:t>Info sessions later this summer</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18</a:t>
            </a:fld>
            <a:endParaRPr lang="en-US"/>
          </a:p>
        </p:txBody>
      </p:sp>
    </p:spTree>
    <p:extLst>
      <p:ext uri="{BB962C8B-B14F-4D97-AF65-F5344CB8AC3E}">
        <p14:creationId xmlns:p14="http://schemas.microsoft.com/office/powerpoint/2010/main" val="121929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give </a:t>
            </a:r>
            <a:r>
              <a:rPr lang="en-US" dirty="0" err="1" smtClean="0"/>
              <a:t>addnl</a:t>
            </a:r>
            <a:r>
              <a:rPr lang="en-US" dirty="0" smtClean="0"/>
              <a:t> info about some of</a:t>
            </a:r>
            <a:r>
              <a:rPr lang="en-US" baseline="0" dirty="0" smtClean="0"/>
              <a:t> the electives and other opportunities available</a:t>
            </a:r>
          </a:p>
          <a:p>
            <a:r>
              <a:rPr lang="en-US" baseline="0" dirty="0" smtClean="0"/>
              <a:t>Info sessions later this summer</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19</a:t>
            </a:fld>
            <a:endParaRPr lang="en-US"/>
          </a:p>
        </p:txBody>
      </p:sp>
    </p:spTree>
    <p:extLst>
      <p:ext uri="{BB962C8B-B14F-4D97-AF65-F5344CB8AC3E}">
        <p14:creationId xmlns:p14="http://schemas.microsoft.com/office/powerpoint/2010/main" val="102016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22</a:t>
            </a:fld>
            <a:endParaRPr lang="en-US"/>
          </a:p>
        </p:txBody>
      </p:sp>
    </p:spTree>
    <p:extLst>
      <p:ext uri="{BB962C8B-B14F-4D97-AF65-F5344CB8AC3E}">
        <p14:creationId xmlns:p14="http://schemas.microsoft.com/office/powerpoint/2010/main" val="314578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document in packet and on GBP Portal. </a:t>
            </a:r>
            <a:r>
              <a:rPr lang="en-US" dirty="0" smtClean="0"/>
              <a:t>Please be sure to review in entirety.</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24</a:t>
            </a:fld>
            <a:endParaRPr lang="en-US"/>
          </a:p>
        </p:txBody>
      </p:sp>
    </p:spTree>
    <p:extLst>
      <p:ext uri="{BB962C8B-B14F-4D97-AF65-F5344CB8AC3E}">
        <p14:creationId xmlns:p14="http://schemas.microsoft.com/office/powerpoint/2010/main" val="290336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(multiple schools)</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28</a:t>
            </a:fld>
            <a:endParaRPr lang="en-US"/>
          </a:p>
        </p:txBody>
      </p:sp>
    </p:spTree>
    <p:extLst>
      <p:ext uri="{BB962C8B-B14F-4D97-AF65-F5344CB8AC3E}">
        <p14:creationId xmlns:p14="http://schemas.microsoft.com/office/powerpoint/2010/main" val="94492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be authentic? To be true to your core values, especially in business, where some corporate cultures value quarterly earnings and shortcuts over long-term company growth and human concern for others?</a:t>
            </a:r>
          </a:p>
          <a:p>
            <a:r>
              <a:rPr lang="en-US" dirty="0">
                <a:latin typeface="Arial" panose="020B0604020202020204" pitchFamily="34" charset="0"/>
                <a:cs typeface="Arial" panose="020B0604020202020204" pitchFamily="34" charset="0"/>
              </a:rPr>
              <a:t>Knowing does not always lead to doing.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Have high expectations in and out of the classroom</a:t>
            </a:r>
          </a:p>
          <a:p>
            <a:r>
              <a:rPr lang="en-US" dirty="0">
                <a:latin typeface="Arial" panose="020B0604020202020204" pitchFamily="34" charset="0"/>
                <a:cs typeface="Arial" panose="020B0604020202020204" pitchFamily="34" charset="0"/>
              </a:rPr>
              <a:t>Starts with individual integrity</a:t>
            </a:r>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31</a:t>
            </a:fld>
            <a:endParaRPr lang="en-US"/>
          </a:p>
        </p:txBody>
      </p:sp>
    </p:spTree>
    <p:extLst>
      <p:ext uri="{BB962C8B-B14F-4D97-AF65-F5344CB8AC3E}">
        <p14:creationId xmlns:p14="http://schemas.microsoft.com/office/powerpoint/2010/main" val="201559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be authentic? To be true to your core values, especially in business, where some corporate cultures value quarterly earnings and shortcuts over long-term company growth and human concern for others?</a:t>
            </a:r>
          </a:p>
          <a:p>
            <a:r>
              <a:rPr lang="en-US" dirty="0">
                <a:latin typeface="Arial" panose="020B0604020202020204" pitchFamily="34" charset="0"/>
                <a:cs typeface="Arial" panose="020B0604020202020204" pitchFamily="34" charset="0"/>
              </a:rPr>
              <a:t>Knowing does not always lead to doing.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Have high expectations in and out of the classroom</a:t>
            </a:r>
          </a:p>
          <a:p>
            <a:r>
              <a:rPr lang="en-US" dirty="0">
                <a:latin typeface="Arial" panose="020B0604020202020204" pitchFamily="34" charset="0"/>
                <a:cs typeface="Arial" panose="020B0604020202020204" pitchFamily="34" charset="0"/>
              </a:rPr>
              <a:t>Starts with individual integrity</a:t>
            </a:r>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32</a:t>
            </a:fld>
            <a:endParaRPr lang="en-US"/>
          </a:p>
        </p:txBody>
      </p:sp>
    </p:spTree>
    <p:extLst>
      <p:ext uri="{BB962C8B-B14F-4D97-AF65-F5344CB8AC3E}">
        <p14:creationId xmlns:p14="http://schemas.microsoft.com/office/powerpoint/2010/main" val="153013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services is your go to resource for all academic and student life questions</a:t>
            </a:r>
          </a:p>
          <a:p>
            <a:pPr eaLnBrk="1" hangingPunct="1"/>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a:t>
            </a:fld>
            <a:endParaRPr lang="en-US"/>
          </a:p>
        </p:txBody>
      </p:sp>
    </p:spTree>
    <p:extLst>
      <p:ext uri="{BB962C8B-B14F-4D97-AF65-F5344CB8AC3E}">
        <p14:creationId xmlns:p14="http://schemas.microsoft.com/office/powerpoint/2010/main" val="224142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be authentic? To be true to your core values, especially in business, where some corporate cultures value quarterly earnings and shortcuts over long-term company growth and human concern for others?</a:t>
            </a:r>
          </a:p>
          <a:p>
            <a:r>
              <a:rPr lang="en-US" dirty="0">
                <a:latin typeface="Arial" panose="020B0604020202020204" pitchFamily="34" charset="0"/>
                <a:cs typeface="Arial" panose="020B0604020202020204" pitchFamily="34" charset="0"/>
              </a:rPr>
              <a:t>Knowing does not always lead to doing.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Have high expectations in and out of the classroom</a:t>
            </a:r>
          </a:p>
          <a:p>
            <a:r>
              <a:rPr lang="en-US" dirty="0">
                <a:latin typeface="Arial" panose="020B0604020202020204" pitchFamily="34" charset="0"/>
                <a:cs typeface="Arial" panose="020B0604020202020204" pitchFamily="34" charset="0"/>
              </a:rPr>
              <a:t>Starts with individual integrity</a:t>
            </a:r>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33</a:t>
            </a:fld>
            <a:endParaRPr lang="en-US"/>
          </a:p>
        </p:txBody>
      </p:sp>
    </p:spTree>
    <p:extLst>
      <p:ext uri="{BB962C8B-B14F-4D97-AF65-F5344CB8AC3E}">
        <p14:creationId xmlns:p14="http://schemas.microsoft.com/office/powerpoint/2010/main" val="130281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be authentic? To be true to your core values, especially in business, where some corporate cultures value quarterly earnings and shortcuts over long-term company growth and human concern for others?</a:t>
            </a:r>
          </a:p>
          <a:p>
            <a:r>
              <a:rPr lang="en-US" dirty="0">
                <a:latin typeface="Arial" panose="020B0604020202020204" pitchFamily="34" charset="0"/>
                <a:cs typeface="Arial" panose="020B0604020202020204" pitchFamily="34" charset="0"/>
              </a:rPr>
              <a:t>Knowing does not always lead to doing.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Have high expectations in and out of the classroom</a:t>
            </a:r>
          </a:p>
          <a:p>
            <a:r>
              <a:rPr lang="en-US" dirty="0">
                <a:latin typeface="Arial" panose="020B0604020202020204" pitchFamily="34" charset="0"/>
                <a:cs typeface="Arial" panose="020B0604020202020204" pitchFamily="34" charset="0"/>
              </a:rPr>
              <a:t>Starts with individual integrity</a:t>
            </a:r>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34</a:t>
            </a:fld>
            <a:endParaRPr lang="en-US"/>
          </a:p>
        </p:txBody>
      </p:sp>
    </p:spTree>
    <p:extLst>
      <p:ext uri="{BB962C8B-B14F-4D97-AF65-F5344CB8AC3E}">
        <p14:creationId xmlns:p14="http://schemas.microsoft.com/office/powerpoint/2010/main" val="726895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be authentic? To be true to your core values, especially in business, where some corporate cultures value quarterly earnings and shortcuts over long-term company growth and human concern for others?</a:t>
            </a:r>
          </a:p>
          <a:p>
            <a:r>
              <a:rPr lang="en-US" dirty="0">
                <a:latin typeface="Arial" panose="020B0604020202020204" pitchFamily="34" charset="0"/>
                <a:cs typeface="Arial" panose="020B0604020202020204" pitchFamily="34" charset="0"/>
              </a:rPr>
              <a:t>Knowing does not always lead to doing.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Have high expectations in and out of the classroom</a:t>
            </a:r>
          </a:p>
          <a:p>
            <a:r>
              <a:rPr lang="en-US" dirty="0">
                <a:latin typeface="Arial" panose="020B0604020202020204" pitchFamily="34" charset="0"/>
                <a:cs typeface="Arial" panose="020B0604020202020204" pitchFamily="34" charset="0"/>
              </a:rPr>
              <a:t>Starts with individual integrity</a:t>
            </a:r>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35</a:t>
            </a:fld>
            <a:endParaRPr lang="en-US"/>
          </a:p>
        </p:txBody>
      </p:sp>
    </p:spTree>
    <p:extLst>
      <p:ext uri="{BB962C8B-B14F-4D97-AF65-F5344CB8AC3E}">
        <p14:creationId xmlns:p14="http://schemas.microsoft.com/office/powerpoint/2010/main" val="315915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36</a:t>
            </a:fld>
            <a:endParaRPr lang="en-US"/>
          </a:p>
        </p:txBody>
      </p:sp>
    </p:spTree>
    <p:extLst>
      <p:ext uri="{BB962C8B-B14F-4D97-AF65-F5344CB8AC3E}">
        <p14:creationId xmlns:p14="http://schemas.microsoft.com/office/powerpoint/2010/main" val="15413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37</a:t>
            </a:fld>
            <a:endParaRPr lang="en-US"/>
          </a:p>
        </p:txBody>
      </p:sp>
    </p:spTree>
    <p:extLst>
      <p:ext uri="{BB962C8B-B14F-4D97-AF65-F5344CB8AC3E}">
        <p14:creationId xmlns:p14="http://schemas.microsoft.com/office/powerpoint/2010/main" val="3427493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40</a:t>
            </a:fld>
            <a:endParaRPr lang="en-US"/>
          </a:p>
        </p:txBody>
      </p:sp>
    </p:spTree>
    <p:extLst>
      <p:ext uri="{BB962C8B-B14F-4D97-AF65-F5344CB8AC3E}">
        <p14:creationId xmlns:p14="http://schemas.microsoft.com/office/powerpoint/2010/main" val="102217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services is your go to resource for all academic and student life questions</a:t>
            </a:r>
          </a:p>
          <a:p>
            <a:pPr eaLnBrk="1" hangingPunct="1"/>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4</a:t>
            </a:fld>
            <a:endParaRPr lang="en-US"/>
          </a:p>
        </p:txBody>
      </p:sp>
    </p:spTree>
    <p:extLst>
      <p:ext uri="{BB962C8B-B14F-4D97-AF65-F5344CB8AC3E}">
        <p14:creationId xmlns:p14="http://schemas.microsoft.com/office/powerpoint/2010/main" val="338690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an active participant</a:t>
            </a:r>
          </a:p>
          <a:p>
            <a:r>
              <a:rPr lang="en-US" dirty="0" smtClean="0"/>
              <a:t>Ask</a:t>
            </a:r>
            <a:r>
              <a:rPr lang="en-US" baseline="0" dirty="0" smtClean="0"/>
              <a:t> more of each other – bring out the best in everyone</a:t>
            </a:r>
            <a:endParaRPr lang="en-US" dirty="0" smtClean="0"/>
          </a:p>
          <a:p>
            <a:r>
              <a:rPr lang="en-US" dirty="0" smtClean="0"/>
              <a:t>Part of what’s included in ILD – conflict</a:t>
            </a:r>
            <a:r>
              <a:rPr lang="en-US" baseline="0" dirty="0" smtClean="0"/>
              <a:t> management, trust,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6</a:t>
            </a:fld>
            <a:endParaRPr lang="en-US"/>
          </a:p>
        </p:txBody>
      </p:sp>
    </p:spTree>
    <p:extLst>
      <p:ext uri="{BB962C8B-B14F-4D97-AF65-F5344CB8AC3E}">
        <p14:creationId xmlns:p14="http://schemas.microsoft.com/office/powerpoint/2010/main" val="353489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an active participant</a:t>
            </a:r>
          </a:p>
          <a:p>
            <a:r>
              <a:rPr lang="en-US" dirty="0" smtClean="0"/>
              <a:t>Ask</a:t>
            </a:r>
            <a:r>
              <a:rPr lang="en-US" baseline="0" dirty="0" smtClean="0"/>
              <a:t> more of each other – bring out the best in everyone</a:t>
            </a:r>
            <a:endParaRPr lang="en-US" dirty="0" smtClean="0"/>
          </a:p>
          <a:p>
            <a:r>
              <a:rPr lang="en-US" dirty="0" smtClean="0"/>
              <a:t>Part of what’s included in ILD – conflict</a:t>
            </a:r>
            <a:r>
              <a:rPr lang="en-US" baseline="0" dirty="0" smtClean="0"/>
              <a:t> management, trust,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7</a:t>
            </a:fld>
            <a:endParaRPr lang="en-US"/>
          </a:p>
        </p:txBody>
      </p:sp>
    </p:spTree>
    <p:extLst>
      <p:ext uri="{BB962C8B-B14F-4D97-AF65-F5344CB8AC3E}">
        <p14:creationId xmlns:p14="http://schemas.microsoft.com/office/powerpoint/2010/main" val="366213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7FA253-C716-4E2F-A547-6866A3AAE6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92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an active participant</a:t>
            </a:r>
          </a:p>
          <a:p>
            <a:r>
              <a:rPr lang="en-US" dirty="0" smtClean="0"/>
              <a:t>Ask</a:t>
            </a:r>
            <a:r>
              <a:rPr lang="en-US" baseline="0" dirty="0" smtClean="0"/>
              <a:t> more of each other – bring out the best in everyone</a:t>
            </a:r>
            <a:endParaRPr lang="en-US" dirty="0" smtClean="0"/>
          </a:p>
          <a:p>
            <a:r>
              <a:rPr lang="en-US" dirty="0" smtClean="0"/>
              <a:t>Part of what’s included in ILD – conflict</a:t>
            </a:r>
            <a:r>
              <a:rPr lang="en-US" baseline="0" dirty="0" smtClean="0"/>
              <a:t> management, trust,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10</a:t>
            </a:fld>
            <a:endParaRPr lang="en-US"/>
          </a:p>
        </p:txBody>
      </p:sp>
    </p:spTree>
    <p:extLst>
      <p:ext uri="{BB962C8B-B14F-4D97-AF65-F5344CB8AC3E}">
        <p14:creationId xmlns:p14="http://schemas.microsoft.com/office/powerpoint/2010/main" val="135846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give </a:t>
            </a:r>
            <a:r>
              <a:rPr lang="en-US" dirty="0" err="1" smtClean="0"/>
              <a:t>addnl</a:t>
            </a:r>
            <a:r>
              <a:rPr lang="en-US" dirty="0" smtClean="0"/>
              <a:t> info about some of</a:t>
            </a:r>
            <a:r>
              <a:rPr lang="en-US" baseline="0" dirty="0" smtClean="0"/>
              <a:t> the electives and other opportunities available</a:t>
            </a:r>
          </a:p>
          <a:p>
            <a:r>
              <a:rPr lang="en-US" baseline="0" dirty="0" smtClean="0"/>
              <a:t>Info sessions later this summer</a:t>
            </a:r>
            <a:endParaRPr lang="en-US" dirty="0"/>
          </a:p>
        </p:txBody>
      </p:sp>
      <p:sp>
        <p:nvSpPr>
          <p:cNvPr id="4" name="Slide Number Placeholder 3"/>
          <p:cNvSpPr>
            <a:spLocks noGrp="1"/>
          </p:cNvSpPr>
          <p:nvPr>
            <p:ph type="sldNum" sz="quarter" idx="10"/>
          </p:nvPr>
        </p:nvSpPr>
        <p:spPr/>
        <p:txBody>
          <a:bodyPr/>
          <a:lstStyle/>
          <a:p>
            <a:fld id="{240F13A1-5887-4297-9EA0-FE48EC12AC12}" type="slidenum">
              <a:rPr lang="en-US" smtClean="0"/>
              <a:t>11</a:t>
            </a:fld>
            <a:endParaRPr lang="en-US"/>
          </a:p>
        </p:txBody>
      </p:sp>
    </p:spTree>
    <p:extLst>
      <p:ext uri="{BB962C8B-B14F-4D97-AF65-F5344CB8AC3E}">
        <p14:creationId xmlns:p14="http://schemas.microsoft.com/office/powerpoint/2010/main" val="243942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Walked through differences between</a:t>
            </a:r>
            <a:r>
              <a:rPr lang="en-US" baseline="0" dirty="0" smtClean="0"/>
              <a:t> both programs</a:t>
            </a:r>
          </a:p>
          <a:p>
            <a:r>
              <a:rPr lang="en-US" baseline="0" dirty="0" smtClean="0"/>
              <a:t>Core requirements – acct, fin, econ, stats</a:t>
            </a:r>
          </a:p>
        </p:txBody>
      </p:sp>
      <p:sp>
        <p:nvSpPr>
          <p:cNvPr id="4" name="Slide Number Placeholder 3"/>
          <p:cNvSpPr>
            <a:spLocks noGrp="1"/>
          </p:cNvSpPr>
          <p:nvPr>
            <p:ph type="sldNum" sz="quarter" idx="10"/>
          </p:nvPr>
        </p:nvSpPr>
        <p:spPr/>
        <p:txBody>
          <a:bodyPr/>
          <a:lstStyle/>
          <a:p>
            <a:fld id="{D7691BB4-A161-4DCE-A6D1-CEC56520FD83}" type="slidenum">
              <a:rPr lang="en-US" smtClean="0"/>
              <a:t>12</a:t>
            </a:fld>
            <a:endParaRPr lang="en-US"/>
          </a:p>
        </p:txBody>
      </p:sp>
    </p:spTree>
    <p:extLst>
      <p:ext uri="{BB962C8B-B14F-4D97-AF65-F5344CB8AC3E}">
        <p14:creationId xmlns:p14="http://schemas.microsoft.com/office/powerpoint/2010/main" val="111118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82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0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5167"/>
            <a:ext cx="7315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8600" y="1600201"/>
            <a:ext cx="8610600" cy="4525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356351"/>
            <a:ext cx="2133600" cy="366183"/>
          </a:xfrm>
          <a:prstGeom prst="rect">
            <a:avLst/>
          </a:prstGeom>
        </p:spPr>
        <p:txBody>
          <a:bodyPr/>
          <a:lstStyle>
            <a:lvl1pPr>
              <a:defRPr/>
            </a:lvl1pPr>
          </a:lstStyle>
          <a:p>
            <a:pPr>
              <a:defRPr/>
            </a:pPr>
            <a:fld id="{B9938E31-D95D-49B2-AAC2-12F446722A66}" type="datetimeFigureOut">
              <a:rPr lang="en-US"/>
              <a:pPr>
                <a:defRPr/>
              </a:pPr>
              <a:t>8/19/2019</a:t>
            </a:fld>
            <a:endParaRPr lang="en-US" dirty="0"/>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05600" y="6356351"/>
            <a:ext cx="2133600" cy="366183"/>
          </a:xfrm>
          <a:prstGeom prst="rect">
            <a:avLst/>
          </a:prstGeom>
        </p:spPr>
        <p:txBody>
          <a:bodyPr/>
          <a:lstStyle>
            <a:lvl1pPr>
              <a:defRPr/>
            </a:lvl1pPr>
          </a:lstStyle>
          <a:p>
            <a:fld id="{0E9251D6-47D2-4428-94D7-B29F57C442F7}" type="slidenum">
              <a:rPr lang="en-US" altLang="en-US"/>
              <a:pPr/>
              <a:t>‹#›</a:t>
            </a:fld>
            <a:endParaRPr lang="en-US" altLang="en-US"/>
          </a:p>
        </p:txBody>
      </p:sp>
    </p:spTree>
    <p:extLst>
      <p:ext uri="{BB962C8B-B14F-4D97-AF65-F5344CB8AC3E}">
        <p14:creationId xmlns:p14="http://schemas.microsoft.com/office/powerpoint/2010/main" val="27356098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9B62904-801E-4FEA-9B87-531608A0CCF2}" type="datetimeFigureOut">
              <a:rPr lang="en-US" smtClean="0"/>
              <a:t>8/19/2019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8EC2FB6-FDF6-488B-8A27-AC6E67A686B6}" type="slidenum">
              <a:rPr lang="en-US" smtClean="0"/>
              <a:t>‹#›</a:t>
            </a:fld>
            <a:endParaRPr lang="en-US"/>
          </a:p>
        </p:txBody>
      </p:sp>
    </p:spTree>
    <p:extLst>
      <p:ext uri="{BB962C8B-B14F-4D97-AF65-F5344CB8AC3E}">
        <p14:creationId xmlns:p14="http://schemas.microsoft.com/office/powerpoint/2010/main" val="142849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97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81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8" name="Shape 18"/>
          <p:cNvSpPr txBox="1">
            <a:spLocks noGrp="1"/>
          </p:cNvSpPr>
          <p:nvPr>
            <p:ph type="body" idx="1"/>
          </p:nvPr>
        </p:nvSpPr>
        <p:spPr>
          <a:xfrm>
            <a:off x="311700" y="1536633"/>
            <a:ext cx="8520600" cy="52319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452995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60371"/>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06135"/>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8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42107"/>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313848"/>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ZEyyIB1oa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638" y="2660132"/>
            <a:ext cx="7280409" cy="1138773"/>
          </a:xfrm>
          <a:prstGeom prst="rect">
            <a:avLst/>
          </a:prstGeom>
          <a:noFill/>
        </p:spPr>
        <p:txBody>
          <a:bodyPr wrap="square" rtlCol="0">
            <a:spAutoFit/>
          </a:bodyPr>
          <a:lstStyle/>
          <a:p>
            <a:pPr algn="ctr"/>
            <a:r>
              <a:rPr lang="en-US" sz="4000" dirty="0" smtClean="0">
                <a:solidFill>
                  <a:srgbClr val="CA9700"/>
                </a:solidFill>
                <a:latin typeface="Arial"/>
                <a:cs typeface="Arial"/>
              </a:rPr>
              <a:t>Academic Excellence</a:t>
            </a:r>
          </a:p>
          <a:p>
            <a:pPr algn="ctr"/>
            <a:r>
              <a:rPr lang="en-US" sz="2800" dirty="0" smtClean="0">
                <a:solidFill>
                  <a:srgbClr val="0D223F"/>
                </a:solidFill>
                <a:latin typeface="Arial"/>
                <a:cs typeface="Arial"/>
              </a:rPr>
              <a:t>August 19, 2019</a:t>
            </a:r>
            <a:endParaRPr lang="en-US" sz="2800" dirty="0">
              <a:solidFill>
                <a:srgbClr val="0D223F"/>
              </a:solidFill>
              <a:latin typeface="Arial"/>
              <a:cs typeface="Arial"/>
            </a:endParaRPr>
          </a:p>
        </p:txBody>
      </p:sp>
      <p:sp>
        <p:nvSpPr>
          <p:cNvPr id="4" name="TextBox 3"/>
          <p:cNvSpPr txBox="1"/>
          <p:nvPr/>
        </p:nvSpPr>
        <p:spPr>
          <a:xfrm>
            <a:off x="1057012" y="1201474"/>
            <a:ext cx="5015541" cy="369332"/>
          </a:xfrm>
          <a:prstGeom prst="rect">
            <a:avLst/>
          </a:prstGeom>
          <a:noFill/>
        </p:spPr>
        <p:txBody>
          <a:bodyPr wrap="square" rtlCol="0">
            <a:spAutoFit/>
          </a:bodyPr>
          <a:lstStyle/>
          <a:p>
            <a:r>
              <a:rPr lang="en-US" dirty="0" smtClean="0">
                <a:solidFill>
                  <a:srgbClr val="CA9700"/>
                </a:solidFill>
              </a:rPr>
              <a:t>MBA New Student Orientation</a:t>
            </a:r>
            <a:endParaRPr lang="en-US" dirty="0">
              <a:solidFill>
                <a:srgbClr val="CA9700"/>
              </a:solidFill>
            </a:endParaRPr>
          </a:p>
        </p:txBody>
      </p:sp>
    </p:spTree>
    <p:extLst>
      <p:ext uri="{BB962C8B-B14F-4D97-AF65-F5344CB8AC3E}">
        <p14:creationId xmlns:p14="http://schemas.microsoft.com/office/powerpoint/2010/main" val="133984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8023" y="1866248"/>
            <a:ext cx="7315200" cy="621975"/>
          </a:xfrm>
        </p:spPr>
        <p:txBody>
          <a:bodyPr/>
          <a:lstStyle/>
          <a:p>
            <a:pPr eaLnBrk="1" hangingPunct="1"/>
            <a:r>
              <a:rPr lang="en-US" altLang="en-US" sz="3200" dirty="0" smtClean="0">
                <a:latin typeface="Arial" panose="020B0604020202020204" pitchFamily="34" charset="0"/>
                <a:cs typeface="Arial" panose="020B0604020202020204" pitchFamily="34" charset="0"/>
              </a:rPr>
              <a:t>Your First Semester</a:t>
            </a:r>
          </a:p>
        </p:txBody>
      </p:sp>
      <p:sp>
        <p:nvSpPr>
          <p:cNvPr id="9219" name="Content Placeholder 2"/>
          <p:cNvSpPr>
            <a:spLocks noGrp="1"/>
          </p:cNvSpPr>
          <p:nvPr>
            <p:ph idx="1"/>
          </p:nvPr>
        </p:nvSpPr>
        <p:spPr>
          <a:xfrm>
            <a:off x="177311" y="2519901"/>
            <a:ext cx="8736623" cy="3907275"/>
          </a:xfrm>
        </p:spPr>
        <p:txBody>
          <a:bodyPr/>
          <a:lstStyle/>
          <a:p>
            <a:pPr eaLnBrk="1" hangingPunct="1"/>
            <a:r>
              <a:rPr lang="en-US" altLang="en-US" sz="2800" dirty="0" smtClean="0">
                <a:latin typeface="Arial" panose="020B0604020202020204" pitchFamily="34" charset="0"/>
                <a:cs typeface="Arial" panose="020B0604020202020204" pitchFamily="34" charset="0"/>
              </a:rPr>
              <a:t>Focus on getting a good start</a:t>
            </a:r>
          </a:p>
          <a:p>
            <a:r>
              <a:rPr lang="en-US" altLang="en-US" sz="2800" dirty="0" smtClean="0">
                <a:latin typeface="Arial" panose="020B0604020202020204" pitchFamily="34" charset="0"/>
                <a:cs typeface="Arial" panose="020B0604020202020204" pitchFamily="34" charset="0"/>
              </a:rPr>
              <a:t>Two 7-week mods and “Interterm”</a:t>
            </a:r>
            <a:r>
              <a:rPr lang="en-US" altLang="en-US" sz="2800" dirty="0" smtClean="0">
                <a:solidFill>
                  <a:srgbClr val="FF0000"/>
                </a:solidFill>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week</a:t>
            </a:r>
          </a:p>
          <a:p>
            <a:r>
              <a:rPr lang="en-US" sz="2800" dirty="0" smtClean="0">
                <a:latin typeface="Arial" panose="020B0604020202020204" pitchFamily="34" charset="0"/>
                <a:cs typeface="Arial" panose="020B0604020202020204" pitchFamily="34" charset="0"/>
              </a:rPr>
              <a:t>Learning teams</a:t>
            </a:r>
          </a:p>
          <a:p>
            <a:pPr lvl="1"/>
            <a:r>
              <a:rPr lang="en-US" sz="2400" dirty="0" smtClean="0">
                <a:latin typeface="Arial" panose="020B0604020202020204" pitchFamily="34" charset="0"/>
                <a:cs typeface="Arial" panose="020B0604020202020204" pitchFamily="34" charset="0"/>
              </a:rPr>
              <a:t>Faculty </a:t>
            </a:r>
            <a:r>
              <a:rPr lang="en-US" sz="2400" dirty="0">
                <a:latin typeface="Arial" panose="020B0604020202020204" pitchFamily="34" charset="0"/>
                <a:cs typeface="Arial" panose="020B0604020202020204" pitchFamily="34" charset="0"/>
              </a:rPr>
              <a:t>may use teams for group work</a:t>
            </a:r>
          </a:p>
          <a:p>
            <a:pPr lvl="1"/>
            <a:r>
              <a:rPr lang="en-US" sz="2400" dirty="0">
                <a:latin typeface="Arial" panose="020B0604020202020204" pitchFamily="34" charset="0"/>
                <a:cs typeface="Arial" panose="020B0604020202020204" pitchFamily="34" charset="0"/>
              </a:rPr>
              <a:t>Great support for studying and questions</a:t>
            </a:r>
          </a:p>
          <a:p>
            <a:pPr lvl="1"/>
            <a:r>
              <a:rPr lang="en-US" sz="2400" dirty="0">
                <a:latin typeface="Arial" panose="020B0604020202020204" pitchFamily="34" charset="0"/>
                <a:cs typeface="Arial" panose="020B0604020202020204" pitchFamily="34" charset="0"/>
              </a:rPr>
              <a:t>Balanced approach for selection</a:t>
            </a:r>
          </a:p>
          <a:p>
            <a:pPr lvl="1"/>
            <a:r>
              <a:rPr lang="en-US" sz="2400" dirty="0" smtClean="0">
                <a:latin typeface="Arial" panose="020B0604020202020204" pitchFamily="34" charset="0"/>
                <a:cs typeface="Arial" panose="020B0604020202020204" pitchFamily="34" charset="0"/>
              </a:rPr>
              <a:t>Team </a:t>
            </a:r>
            <a:r>
              <a:rPr lang="en-US" sz="2400" dirty="0">
                <a:latin typeface="Arial" panose="020B0604020202020204" pitchFamily="34" charset="0"/>
                <a:cs typeface="Arial" panose="020B0604020202020204" pitchFamily="34" charset="0"/>
              </a:rPr>
              <a:t>expectations, </a:t>
            </a:r>
            <a:r>
              <a:rPr lang="en-US" sz="2400" dirty="0" smtClean="0">
                <a:latin typeface="Arial" panose="020B0604020202020204" pitchFamily="34" charset="0"/>
                <a:cs typeface="Arial" panose="020B0604020202020204" pitchFamily="34" charset="0"/>
              </a:rPr>
              <a:t>goals, </a:t>
            </a:r>
            <a:r>
              <a:rPr lang="en-US" sz="2400" dirty="0">
                <a:latin typeface="Arial" panose="020B0604020202020204" pitchFamily="34" charset="0"/>
                <a:cs typeface="Arial" panose="020B0604020202020204" pitchFamily="34" charset="0"/>
              </a:rPr>
              <a:t>and conflict resolution </a:t>
            </a:r>
            <a:r>
              <a:rPr lang="en-US" sz="2400" dirty="0" smtClean="0">
                <a:latin typeface="Arial" panose="020B0604020202020204" pitchFamily="34" charset="0"/>
                <a:cs typeface="Arial" panose="020B0604020202020204" pitchFamily="34" charset="0"/>
              </a:rPr>
              <a:t>strategy</a:t>
            </a:r>
            <a:endParaRPr lang="en-US" altLang="en-US" sz="2800" dirty="0" smtClean="0">
              <a:latin typeface="Arial" panose="020B0604020202020204" pitchFamily="34" charset="0"/>
              <a:cs typeface="Arial" panose="020B0604020202020204" pitchFamily="34" charset="0"/>
            </a:endParaRPr>
          </a:p>
          <a:p>
            <a:pPr eaLnBrk="1" hangingPunct="1"/>
            <a:r>
              <a:rPr lang="en-US" altLang="en-US" sz="2800" dirty="0" smtClean="0">
                <a:latin typeface="Arial" panose="020B0604020202020204" pitchFamily="34" charset="0"/>
                <a:cs typeface="Arial" panose="020B0604020202020204" pitchFamily="34" charset="0"/>
              </a:rPr>
              <a:t>Community of support and resources</a:t>
            </a:r>
          </a:p>
        </p:txBody>
      </p:sp>
      <p:sp>
        <p:nvSpPr>
          <p:cNvPr id="2" name="Rectangle 1"/>
          <p:cNvSpPr/>
          <p:nvPr/>
        </p:nvSpPr>
        <p:spPr>
          <a:xfrm>
            <a:off x="1027121" y="121026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1945740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0662" y="1787444"/>
            <a:ext cx="7315200" cy="1143000"/>
          </a:xfrm>
        </p:spPr>
        <p:txBody>
          <a:bodyPr/>
          <a:lstStyle/>
          <a:p>
            <a:pPr eaLnBrk="1" hangingPunct="1"/>
            <a:r>
              <a:rPr lang="en-US" altLang="en-US" sz="3200" dirty="0" smtClean="0">
                <a:latin typeface="Arial" panose="020B0604020202020204" pitchFamily="34" charset="0"/>
                <a:cs typeface="Arial" panose="020B0604020202020204" pitchFamily="34" charset="0"/>
              </a:rPr>
              <a:t>Academic Advising</a:t>
            </a:r>
          </a:p>
        </p:txBody>
      </p:sp>
      <p:sp>
        <p:nvSpPr>
          <p:cNvPr id="15363" name="Content Placeholder 2"/>
          <p:cNvSpPr>
            <a:spLocks noGrp="1"/>
          </p:cNvSpPr>
          <p:nvPr>
            <p:ph idx="1"/>
          </p:nvPr>
        </p:nvSpPr>
        <p:spPr>
          <a:xfrm>
            <a:off x="152400" y="2475831"/>
            <a:ext cx="8610600" cy="4054277"/>
          </a:xfrm>
        </p:spPr>
        <p:txBody>
          <a:bodyPr/>
          <a:lstStyle/>
          <a:p>
            <a:pPr eaLnBrk="1" hangingPunct="1"/>
            <a:r>
              <a:rPr lang="en-US" altLang="en-US" sz="2400" dirty="0">
                <a:latin typeface="Arial" panose="020B0604020202020204" pitchFamily="34" charset="0"/>
                <a:cs typeface="Arial" panose="020B0604020202020204" pitchFamily="34" charset="0"/>
              </a:rPr>
              <a:t>Required advising sessions </a:t>
            </a:r>
            <a:r>
              <a:rPr lang="en-US" altLang="en-US" sz="2400" dirty="0" smtClean="0">
                <a:latin typeface="Arial" panose="020B0604020202020204" pitchFamily="34" charset="0"/>
                <a:cs typeface="Arial" panose="020B0604020202020204" pitchFamily="34" charset="0"/>
              </a:rPr>
              <a:t>for Spring </a:t>
            </a:r>
            <a:r>
              <a:rPr lang="en-US" altLang="en-US" sz="2400" dirty="0" smtClean="0">
                <a:latin typeface="Arial" panose="020B0604020202020204" pitchFamily="34" charset="0"/>
                <a:cs typeface="Arial" panose="020B0604020202020204" pitchFamily="34" charset="0"/>
              </a:rPr>
              <a:t>2020 </a:t>
            </a:r>
            <a:r>
              <a:rPr lang="en-US" altLang="en-US" sz="2400" dirty="0" smtClean="0">
                <a:latin typeface="Arial" panose="020B0604020202020204" pitchFamily="34" charset="0"/>
                <a:cs typeface="Arial" panose="020B0604020202020204" pitchFamily="34" charset="0"/>
              </a:rPr>
              <a:t>term </a:t>
            </a:r>
          </a:p>
          <a:p>
            <a:pPr lvl="1"/>
            <a:r>
              <a:rPr lang="en-US" altLang="en-US" sz="2400" dirty="0" smtClean="0">
                <a:latin typeface="Arial" panose="020B0604020202020204" pitchFamily="34" charset="0"/>
                <a:cs typeface="Arial" panose="020B0604020202020204" pitchFamily="34" charset="0"/>
              </a:rPr>
              <a:t>Begin in October</a:t>
            </a:r>
          </a:p>
          <a:p>
            <a:pPr lvl="1"/>
            <a:r>
              <a:rPr lang="en-US" altLang="en-US" sz="2400" dirty="0" smtClean="0">
                <a:latin typeface="Arial" panose="020B0604020202020204" pitchFamily="34" charset="0"/>
                <a:cs typeface="Arial" panose="020B0604020202020204" pitchFamily="34" charset="0"/>
              </a:rPr>
              <a:t>Sessions last </a:t>
            </a:r>
            <a:r>
              <a:rPr lang="en-US" altLang="en-US" sz="2400" dirty="0">
                <a:latin typeface="Arial" panose="020B0604020202020204" pitchFamily="34" charset="0"/>
                <a:cs typeface="Arial" panose="020B0604020202020204" pitchFamily="34" charset="0"/>
              </a:rPr>
              <a:t>up to </a:t>
            </a:r>
            <a:r>
              <a:rPr lang="en-US" altLang="en-US" sz="2400" dirty="0" smtClean="0">
                <a:latin typeface="Arial" panose="020B0604020202020204" pitchFamily="34" charset="0"/>
                <a:cs typeface="Arial" panose="020B0604020202020204" pitchFamily="34" charset="0"/>
              </a:rPr>
              <a:t>30 minutes</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We’ll </a:t>
            </a:r>
            <a:r>
              <a:rPr lang="en-US" altLang="en-US" sz="2400" dirty="0" smtClean="0">
                <a:latin typeface="Arial" panose="020B0604020202020204" pitchFamily="34" charset="0"/>
                <a:cs typeface="Arial" panose="020B0604020202020204" pitchFamily="34" charset="0"/>
              </a:rPr>
              <a:t>discuss…</a:t>
            </a:r>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a:latin typeface="Arial" panose="020B0604020202020204" pitchFamily="34" charset="0"/>
                <a:cs typeface="Arial" panose="020B0604020202020204" pitchFamily="34" charset="0"/>
              </a:rPr>
              <a:t>Program </a:t>
            </a:r>
            <a:r>
              <a:rPr lang="en-US" altLang="en-US" sz="2400" dirty="0" smtClean="0">
                <a:latin typeface="Arial" panose="020B0604020202020204" pitchFamily="34" charset="0"/>
                <a:cs typeface="Arial" panose="020B0604020202020204" pitchFamily="34" charset="0"/>
              </a:rPr>
              <a:t>requirements</a:t>
            </a:r>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a:latin typeface="Arial" panose="020B0604020202020204" pitchFamily="34" charset="0"/>
                <a:cs typeface="Arial" panose="020B0604020202020204" pitchFamily="34" charset="0"/>
              </a:rPr>
              <a:t>Concentration track courses &amp; electives outside </a:t>
            </a:r>
            <a:r>
              <a:rPr lang="en-US" altLang="en-US" sz="2400" dirty="0" smtClean="0">
                <a:latin typeface="Arial" panose="020B0604020202020204" pitchFamily="34" charset="0"/>
                <a:cs typeface="Arial" panose="020B0604020202020204" pitchFamily="34" charset="0"/>
              </a:rPr>
              <a:t>track</a:t>
            </a:r>
          </a:p>
          <a:p>
            <a:pPr lvl="1" eaLnBrk="1" hangingPunct="1"/>
            <a:r>
              <a:rPr lang="en-US" altLang="en-US" sz="2400" dirty="0" smtClean="0">
                <a:latin typeface="Arial" panose="020B0604020202020204" pitchFamily="34" charset="0"/>
                <a:cs typeface="Arial" panose="020B0604020202020204" pitchFamily="34" charset="0"/>
              </a:rPr>
              <a:t>Registration process and course selection</a:t>
            </a:r>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smtClean="0">
                <a:latin typeface="Arial" panose="020B0604020202020204" pitchFamily="34" charset="0"/>
                <a:cs typeface="Arial" panose="020B0604020202020204" pitchFamily="34" charset="0"/>
              </a:rPr>
              <a:t>“Interterm” </a:t>
            </a:r>
            <a:r>
              <a:rPr lang="en-US" altLang="en-US" sz="2400" dirty="0">
                <a:latin typeface="Arial" panose="020B0604020202020204" pitchFamily="34" charset="0"/>
                <a:cs typeface="Arial" panose="020B0604020202020204" pitchFamily="34" charset="0"/>
              </a:rPr>
              <a:t>and </a:t>
            </a:r>
            <a:r>
              <a:rPr lang="en-US" altLang="en-US" sz="2400" dirty="0" smtClean="0">
                <a:latin typeface="Arial" panose="020B0604020202020204" pitchFamily="34" charset="0"/>
                <a:cs typeface="Arial" panose="020B0604020202020204" pitchFamily="34" charset="0"/>
              </a:rPr>
              <a:t>international travel options</a:t>
            </a:r>
          </a:p>
          <a:p>
            <a:r>
              <a:rPr lang="en-US" altLang="en-US" sz="2800" dirty="0" smtClean="0">
                <a:latin typeface="Arial" panose="020B0604020202020204" pitchFamily="34" charset="0"/>
                <a:cs typeface="Arial" panose="020B0604020202020204" pitchFamily="34" charset="0"/>
              </a:rPr>
              <a:t>Selection of concentration track(s)</a:t>
            </a:r>
            <a:endParaRPr lang="en-US" altLang="en-US" sz="2800" dirty="0">
              <a:latin typeface="Arial" panose="020B0604020202020204" pitchFamily="34" charset="0"/>
              <a:cs typeface="Arial" panose="020B0604020202020204" pitchFamily="34" charset="0"/>
            </a:endParaRPr>
          </a:p>
          <a:p>
            <a:pPr lvl="1" eaLnBrk="1" hangingPunct="1"/>
            <a:endParaRPr lang="en-US" altLang="en-US" sz="2400" dirty="0">
              <a:latin typeface="Arial" panose="020B0604020202020204" pitchFamily="34" charset="0"/>
              <a:cs typeface="Arial" panose="020B0604020202020204" pitchFamily="34" charset="0"/>
            </a:endParaRPr>
          </a:p>
        </p:txBody>
      </p:sp>
      <p:sp>
        <p:nvSpPr>
          <p:cNvPr id="2" name="Rectangle 1"/>
          <p:cNvSpPr/>
          <p:nvPr/>
        </p:nvSpPr>
        <p:spPr>
          <a:xfrm>
            <a:off x="1019361" y="1198249"/>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3310906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637" y="1159666"/>
            <a:ext cx="7280409" cy="461665"/>
          </a:xfrm>
          <a:prstGeom prst="rect">
            <a:avLst/>
          </a:prstGeom>
          <a:noFill/>
        </p:spPr>
        <p:txBody>
          <a:bodyPr wrap="square" rtlCol="0">
            <a:spAutoFit/>
          </a:bodyPr>
          <a:lstStyle/>
          <a:p>
            <a:r>
              <a:rPr lang="en-US" sz="2400" dirty="0" smtClean="0">
                <a:solidFill>
                  <a:srgbClr val="CA9700"/>
                </a:solidFill>
                <a:latin typeface="Arial"/>
                <a:cs typeface="Arial"/>
              </a:rPr>
              <a:t>Academic Year</a:t>
            </a:r>
            <a:endParaRPr lang="en-US" sz="2400" dirty="0">
              <a:solidFill>
                <a:srgbClr val="CA9700"/>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19" y="1792429"/>
            <a:ext cx="8231043" cy="4844185"/>
          </a:xfrm>
          <a:prstGeom prst="rect">
            <a:avLst/>
          </a:prstGeom>
        </p:spPr>
      </p:pic>
    </p:spTree>
    <p:extLst>
      <p:ext uri="{BB962C8B-B14F-4D97-AF65-F5344CB8AC3E}">
        <p14:creationId xmlns:p14="http://schemas.microsoft.com/office/powerpoint/2010/main" val="3586275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2403475"/>
          </a:xfrm>
        </p:spPr>
        <p:txBody>
          <a:bodyPr/>
          <a:lstStyle/>
          <a:p>
            <a:pPr algn="ctr" eaLnBrk="1" hangingPunct="1">
              <a:buFont typeface="Arial" panose="020B0604020202020204" pitchFamily="34" charset="0"/>
              <a:buNone/>
            </a:pPr>
            <a:r>
              <a:rPr lang="en-US" altLang="en-US" sz="9600">
                <a:latin typeface="Arial" panose="020B0604020202020204" pitchFamily="34" charset="0"/>
                <a:cs typeface="Arial" panose="020B0604020202020204" pitchFamily="34" charset="0"/>
              </a:rPr>
              <a:t>Questions?</a:t>
            </a:r>
          </a:p>
        </p:txBody>
      </p:sp>
      <p:pic>
        <p:nvPicPr>
          <p:cNvPr id="29699" name="Picture 3" descr="C:\Users\mnelson7\AppData\Local\Microsoft\Windows\Temporary Internet Files\Content.IE5\5HOSHVUL\MC9004315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505201"/>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175104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94083" y="1664827"/>
            <a:ext cx="7315200" cy="770365"/>
          </a:xfrm>
        </p:spPr>
        <p:txBody>
          <a:bodyPr/>
          <a:lstStyle/>
          <a:p>
            <a:pPr eaLnBrk="1" hangingPunct="1"/>
            <a:r>
              <a:rPr lang="en-US" altLang="en-US" sz="3600" dirty="0" smtClean="0">
                <a:latin typeface="Arial" panose="020B0604020202020204" pitchFamily="34" charset="0"/>
                <a:cs typeface="Arial" panose="020B0604020202020204" pitchFamily="34" charset="0"/>
              </a:rPr>
              <a:t>International Immersions</a:t>
            </a:r>
            <a:endParaRPr lang="en-US" altLang="en-US" sz="3600" dirty="0">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a:xfrm>
            <a:off x="291879" y="2490624"/>
            <a:ext cx="8610600" cy="3910176"/>
          </a:xfrm>
        </p:spPr>
        <p:txBody>
          <a:bodyPr/>
          <a:lstStyle/>
          <a:p>
            <a:r>
              <a:rPr lang="en-US" altLang="en-US" sz="2400" dirty="0" smtClean="0">
                <a:latin typeface="Arial" panose="020B0604020202020204" pitchFamily="34" charset="0"/>
                <a:cs typeface="Arial" panose="020B0604020202020204" pitchFamily="34" charset="0"/>
              </a:rPr>
              <a:t>March 2020: Interterm Week and Spring Break Week</a:t>
            </a:r>
          </a:p>
          <a:p>
            <a:r>
              <a:rPr lang="en-US" altLang="en-US" sz="2400" dirty="0" smtClean="0">
                <a:latin typeface="Arial" panose="020B0604020202020204" pitchFamily="34" charset="0"/>
                <a:cs typeface="Arial" panose="020B0604020202020204" pitchFamily="34" charset="0"/>
              </a:rPr>
              <a:t>2019 Options: China, Chile/Argentina, or South Africa (Beijing/Shanghai, Santiago/Buenos Aires, or Johannesburg/Cape Town)</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1,700* </a:t>
            </a:r>
            <a:r>
              <a:rPr lang="en-US" altLang="en-US" sz="2400" dirty="0">
                <a:latin typeface="Arial" panose="020B0604020202020204" pitchFamily="34" charset="0"/>
                <a:cs typeface="Arial" panose="020B0604020202020204" pitchFamily="34" charset="0"/>
              </a:rPr>
              <a:t>administrative </a:t>
            </a:r>
            <a:r>
              <a:rPr lang="en-US" altLang="en-US" sz="2400" dirty="0" smtClean="0">
                <a:latin typeface="Arial" panose="020B0604020202020204" pitchFamily="34" charset="0"/>
                <a:cs typeface="Arial" panose="020B0604020202020204" pitchFamily="34" charset="0"/>
              </a:rPr>
              <a:t>fee </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What </a:t>
            </a:r>
            <a:r>
              <a:rPr lang="en-US" altLang="en-US" sz="2400" dirty="0">
                <a:latin typeface="Arial" panose="020B0604020202020204" pitchFamily="34" charset="0"/>
                <a:cs typeface="Arial" panose="020B0604020202020204" pitchFamily="34" charset="0"/>
              </a:rPr>
              <a:t>is covered by </a:t>
            </a:r>
            <a:r>
              <a:rPr lang="en-US" altLang="en-US" sz="2400" dirty="0" smtClean="0">
                <a:latin typeface="Arial" panose="020B0604020202020204" pitchFamily="34" charset="0"/>
                <a:cs typeface="Arial" panose="020B0604020202020204" pitchFamily="34" charset="0"/>
              </a:rPr>
              <a:t>administrative fee: </a:t>
            </a:r>
            <a:r>
              <a:rPr lang="en-US" altLang="en-US" sz="2400" dirty="0">
                <a:latin typeface="Arial" panose="020B0604020202020204" pitchFamily="34" charset="0"/>
                <a:cs typeface="Arial" panose="020B0604020202020204" pitchFamily="34" charset="0"/>
              </a:rPr>
              <a:t>hotel, </a:t>
            </a:r>
            <a:r>
              <a:rPr lang="en-US" altLang="en-US" sz="2400" dirty="0" smtClean="0">
                <a:latin typeface="Arial" panose="020B0604020202020204" pitchFamily="34" charset="0"/>
                <a:cs typeface="Arial" panose="020B0604020202020204" pitchFamily="34" charset="0"/>
              </a:rPr>
              <a:t>intracontinental travel, </a:t>
            </a:r>
            <a:r>
              <a:rPr lang="en-US" altLang="en-US" sz="2400" dirty="0">
                <a:latin typeface="Arial" panose="020B0604020202020204" pitchFamily="34" charset="0"/>
                <a:cs typeface="Arial" panose="020B0604020202020204" pitchFamily="34" charset="0"/>
              </a:rPr>
              <a:t>some meals, </a:t>
            </a:r>
            <a:r>
              <a:rPr lang="en-US" altLang="en-US" sz="2400" dirty="0" smtClean="0">
                <a:latin typeface="Arial" panose="020B0604020202020204" pitchFamily="34" charset="0"/>
                <a:cs typeface="Arial" panose="020B0604020202020204" pitchFamily="34" charset="0"/>
              </a:rPr>
              <a:t>and bus </a:t>
            </a:r>
            <a:r>
              <a:rPr lang="en-US" altLang="en-US" sz="2400" dirty="0">
                <a:latin typeface="Arial" panose="020B0604020202020204" pitchFamily="34" charset="0"/>
                <a:cs typeface="Arial" panose="020B0604020202020204" pitchFamily="34" charset="0"/>
              </a:rPr>
              <a:t>transfers </a:t>
            </a:r>
          </a:p>
          <a:p>
            <a:pPr eaLnBrk="1" hangingPunct="1"/>
            <a:r>
              <a:rPr lang="en-US" altLang="en-US" sz="2400" dirty="0">
                <a:latin typeface="Arial" panose="020B0604020202020204" pitchFamily="34" charset="0"/>
                <a:cs typeface="Arial" panose="020B0604020202020204" pitchFamily="34" charset="0"/>
              </a:rPr>
              <a:t>What is not covered: flights </a:t>
            </a:r>
            <a:r>
              <a:rPr lang="en-US" altLang="en-US" sz="2400" dirty="0" smtClean="0">
                <a:latin typeface="Arial" panose="020B0604020202020204" pitchFamily="34" charset="0"/>
                <a:cs typeface="Arial" panose="020B0604020202020204" pitchFamily="34" charset="0"/>
              </a:rPr>
              <a:t>to/from countries, </a:t>
            </a:r>
            <a:r>
              <a:rPr lang="en-US" altLang="en-US" sz="2400" dirty="0">
                <a:latin typeface="Arial" panose="020B0604020202020204" pitchFamily="34" charset="0"/>
                <a:cs typeface="Arial" panose="020B0604020202020204" pitchFamily="34" charset="0"/>
              </a:rPr>
              <a:t>extra </a:t>
            </a:r>
            <a:r>
              <a:rPr lang="en-US" altLang="en-US" sz="2400" dirty="0" smtClean="0">
                <a:latin typeface="Arial" panose="020B0604020202020204" pitchFamily="34" charset="0"/>
                <a:cs typeface="Arial" panose="020B0604020202020204" pitchFamily="34" charset="0"/>
              </a:rPr>
              <a:t>activities</a:t>
            </a:r>
          </a:p>
          <a:p>
            <a:pPr eaLnBrk="1" hangingPunct="1"/>
            <a:endParaRPr lang="en-US" altLang="en-US" sz="2000" dirty="0">
              <a:latin typeface="Arial" panose="020B0604020202020204" pitchFamily="34" charset="0"/>
              <a:cs typeface="Arial" panose="020B0604020202020204" pitchFamily="34" charset="0"/>
            </a:endParaRPr>
          </a:p>
        </p:txBody>
      </p:sp>
      <p:sp>
        <p:nvSpPr>
          <p:cNvPr id="2" name="Rectangle 1"/>
          <p:cNvSpPr/>
          <p:nvPr/>
        </p:nvSpPr>
        <p:spPr>
          <a:xfrm>
            <a:off x="1028415" y="1216357"/>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0267417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681936"/>
            <a:ext cx="8520764" cy="811007"/>
          </a:xfrm>
        </p:spPr>
        <p:txBody>
          <a:bodyPr/>
          <a:lstStyle/>
          <a:p>
            <a:pPr eaLnBrk="1" hangingPunct="1"/>
            <a:r>
              <a:rPr lang="en-US" altLang="en-US" sz="3600" dirty="0" smtClean="0">
                <a:latin typeface="Arial" panose="020B0604020202020204" pitchFamily="34" charset="0"/>
                <a:cs typeface="Arial" panose="020B0604020202020204" pitchFamily="34" charset="0"/>
              </a:rPr>
              <a:t>Module 2: Santiago, Chile</a:t>
            </a:r>
          </a:p>
        </p:txBody>
      </p:sp>
      <p:sp>
        <p:nvSpPr>
          <p:cNvPr id="18435" name="Content Placeholder 2"/>
          <p:cNvSpPr>
            <a:spLocks noGrp="1"/>
          </p:cNvSpPr>
          <p:nvPr>
            <p:ph idx="1"/>
          </p:nvPr>
        </p:nvSpPr>
        <p:spPr>
          <a:xfrm>
            <a:off x="439615" y="2483256"/>
            <a:ext cx="8610600" cy="4119675"/>
          </a:xfrm>
        </p:spPr>
        <p:txBody>
          <a:bodyPr/>
          <a:lstStyle/>
          <a:p>
            <a:pPr eaLnBrk="1" hangingPunct="1"/>
            <a:r>
              <a:rPr lang="en-US" altLang="en-US" sz="2400" dirty="0">
                <a:latin typeface="Arial" panose="020B0604020202020204" pitchFamily="34" charset="0"/>
                <a:cs typeface="Arial" panose="020B0604020202020204" pitchFamily="34" charset="0"/>
              </a:rPr>
              <a:t>Full module in Santiago (7 </a:t>
            </a:r>
            <a:r>
              <a:rPr lang="en-US" altLang="en-US" sz="2400" dirty="0" smtClean="0">
                <a:latin typeface="Arial" panose="020B0604020202020204" pitchFamily="34" charset="0"/>
                <a:cs typeface="Arial" panose="020B0604020202020204" pitchFamily="34" charset="0"/>
              </a:rPr>
              <a:t>weeks, late October – early December)</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1,000 administrative fee</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Courses </a:t>
            </a:r>
          </a:p>
          <a:p>
            <a:pPr lvl="1"/>
            <a:r>
              <a:rPr lang="en-US" altLang="en-US" sz="2400" dirty="0" smtClean="0">
                <a:latin typeface="Arial" panose="020B0604020202020204" pitchFamily="34" charset="0"/>
                <a:cs typeface="Arial" panose="020B0604020202020204" pitchFamily="34" charset="0"/>
              </a:rPr>
              <a:t>International </a:t>
            </a:r>
            <a:r>
              <a:rPr lang="en-US" altLang="en-US" sz="2400" dirty="0">
                <a:latin typeface="Arial" panose="020B0604020202020204" pitchFamily="34" charset="0"/>
                <a:cs typeface="Arial" panose="020B0604020202020204" pitchFamily="34" charset="0"/>
              </a:rPr>
              <a:t>Marketing</a:t>
            </a:r>
          </a:p>
          <a:p>
            <a:pPr lvl="1" eaLnBrk="1" hangingPunct="1"/>
            <a:r>
              <a:rPr lang="en-US" altLang="en-US" sz="2400" dirty="0" smtClean="0">
                <a:latin typeface="Arial" panose="020B0604020202020204" pitchFamily="34" charset="0"/>
                <a:cs typeface="Arial" panose="020B0604020202020204" pitchFamily="34" charset="0"/>
              </a:rPr>
              <a:t>International Finance</a:t>
            </a:r>
          </a:p>
          <a:p>
            <a:pPr lvl="1"/>
            <a:r>
              <a:rPr lang="en-US" altLang="en-US" sz="2400" dirty="0">
                <a:latin typeface="Arial" panose="020B0604020202020204" pitchFamily="34" charset="0"/>
                <a:cs typeface="Arial" panose="020B0604020202020204" pitchFamily="34" charset="0"/>
              </a:rPr>
              <a:t>Latin American </a:t>
            </a:r>
            <a:r>
              <a:rPr lang="en-US" altLang="en-US" sz="2400" dirty="0" smtClean="0">
                <a:latin typeface="Arial" panose="020B0604020202020204" pitchFamily="34" charset="0"/>
                <a:cs typeface="Arial" panose="020B0604020202020204" pitchFamily="34" charset="0"/>
              </a:rPr>
              <a:t>Economics</a:t>
            </a:r>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smtClean="0">
                <a:latin typeface="Arial" panose="020B0604020202020204" pitchFamily="34" charset="0"/>
                <a:cs typeface="Arial" panose="020B0604020202020204" pitchFamily="34" charset="0"/>
              </a:rPr>
              <a:t>Spanish</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Must have sufficient interest </a:t>
            </a:r>
            <a:endParaRPr lang="en-US" altLang="en-US" sz="2400" dirty="0">
              <a:latin typeface="Arial" panose="020B0604020202020204" pitchFamily="34" charset="0"/>
              <a:cs typeface="Arial" panose="020B0604020202020204" pitchFamily="34" charset="0"/>
            </a:endParaRPr>
          </a:p>
        </p:txBody>
      </p:sp>
      <p:sp>
        <p:nvSpPr>
          <p:cNvPr id="2" name="Rectangle 1"/>
          <p:cNvSpPr/>
          <p:nvPr/>
        </p:nvSpPr>
        <p:spPr>
          <a:xfrm>
            <a:off x="1028418" y="1198250"/>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9724293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977" y="1591520"/>
            <a:ext cx="7315200" cy="603042"/>
          </a:xfrm>
        </p:spPr>
        <p:txBody>
          <a:bodyPr/>
          <a:lstStyle/>
          <a:p>
            <a:pPr eaLnBrk="1" hangingPunct="1"/>
            <a:r>
              <a:rPr lang="en-US" altLang="en-US" sz="3200" dirty="0" smtClean="0">
                <a:latin typeface="Arial" panose="020B0604020202020204" pitchFamily="34" charset="0"/>
                <a:cs typeface="Arial" panose="020B0604020202020204" pitchFamily="34" charset="0"/>
              </a:rPr>
              <a:t>2</a:t>
            </a:r>
            <a:r>
              <a:rPr lang="en-US" altLang="en-US" sz="3200" baseline="30000" dirty="0" smtClean="0">
                <a:latin typeface="Arial" panose="020B0604020202020204" pitchFamily="34" charset="0"/>
                <a:cs typeface="Arial" panose="020B0604020202020204" pitchFamily="34" charset="0"/>
              </a:rPr>
              <a:t>nd</a:t>
            </a:r>
            <a:r>
              <a:rPr lang="en-US" altLang="en-US" sz="3200" dirty="0" smtClean="0">
                <a:latin typeface="Arial" panose="020B0604020202020204" pitchFamily="34" charset="0"/>
                <a:cs typeface="Arial" panose="020B0604020202020204" pitchFamily="34" charset="0"/>
              </a:rPr>
              <a:t>-year Application Courses</a:t>
            </a:r>
          </a:p>
        </p:txBody>
      </p:sp>
      <p:sp>
        <p:nvSpPr>
          <p:cNvPr id="17411" name="Content Placeholder 2"/>
          <p:cNvSpPr>
            <a:spLocks noGrp="1"/>
          </p:cNvSpPr>
          <p:nvPr>
            <p:ph idx="1"/>
          </p:nvPr>
        </p:nvSpPr>
        <p:spPr>
          <a:xfrm>
            <a:off x="369277" y="2134403"/>
            <a:ext cx="8610600" cy="4543124"/>
          </a:xfrm>
        </p:spPr>
        <p:txBody>
          <a:bodyPr/>
          <a:lstStyle/>
          <a:p>
            <a:r>
              <a:rPr lang="en-US" altLang="en-US" sz="2000" dirty="0" smtClean="0">
                <a:latin typeface="Arial" panose="020B0604020202020204" pitchFamily="34" charset="0"/>
                <a:cs typeface="Arial" panose="020B0604020202020204" pitchFamily="34" charset="0"/>
              </a:rPr>
              <a:t>Seed Investor Practicum</a:t>
            </a:r>
          </a:p>
          <a:p>
            <a:pPr lvl="1"/>
            <a:r>
              <a:rPr lang="en-US" altLang="en-US" sz="1800" dirty="0" smtClean="0">
                <a:latin typeface="Arial" panose="020B0604020202020204" pitchFamily="34" charset="0"/>
                <a:cs typeface="Arial" panose="020B0604020202020204" pitchFamily="34" charset="0"/>
              </a:rPr>
              <a:t>Shadow an investor for one week in Washington, DC, the week before 2020 spring semester and classes in Module 3</a:t>
            </a:r>
          </a:p>
          <a:p>
            <a:pPr eaLnBrk="1" hangingPunct="1"/>
            <a:r>
              <a:rPr lang="en-US" altLang="en-US" sz="2000" dirty="0" smtClean="0">
                <a:latin typeface="Arial" panose="020B0604020202020204" pitchFamily="34" charset="0"/>
                <a:cs typeface="Arial" panose="020B0604020202020204" pitchFamily="34" charset="0"/>
              </a:rPr>
              <a:t>AIM </a:t>
            </a:r>
            <a:r>
              <a:rPr lang="en-US" altLang="en-US" sz="2000" dirty="0" smtClean="0">
                <a:latin typeface="Arial" panose="020B0604020202020204" pitchFamily="34" charset="0"/>
                <a:cs typeface="Arial" panose="020B0604020202020204" pitchFamily="34" charset="0"/>
              </a:rPr>
              <a:t>- Applied Investment Management</a:t>
            </a:r>
            <a:endParaRPr lang="en-US" altLang="en-US" sz="2000" dirty="0">
              <a:latin typeface="Arial" panose="020B0604020202020204" pitchFamily="34" charset="0"/>
              <a:cs typeface="Arial" panose="020B0604020202020204" pitchFamily="34" charset="0"/>
            </a:endParaRPr>
          </a:p>
          <a:p>
            <a:pPr lvl="1"/>
            <a:r>
              <a:rPr lang="en-US" altLang="en-US" sz="1800" dirty="0" smtClean="0">
                <a:latin typeface="Arial" panose="020B0604020202020204" pitchFamily="34" charset="0"/>
                <a:cs typeface="Arial" panose="020B0604020202020204" pitchFamily="34" charset="0"/>
              </a:rPr>
              <a:t>Spring 2020 course for </a:t>
            </a:r>
            <a:r>
              <a:rPr lang="en-US" altLang="en-US" sz="1800" dirty="0">
                <a:latin typeface="Arial" panose="020B0604020202020204" pitchFamily="34" charset="0"/>
                <a:cs typeface="Arial" panose="020B0604020202020204" pitchFamily="34" charset="0"/>
              </a:rPr>
              <a:t>one-year and second-year </a:t>
            </a:r>
            <a:r>
              <a:rPr lang="en-US" altLang="en-US" sz="1800" dirty="0" smtClean="0">
                <a:latin typeface="Arial" panose="020B0604020202020204" pitchFamily="34" charset="0"/>
                <a:cs typeface="Arial" panose="020B0604020202020204" pitchFamily="34" charset="0"/>
              </a:rPr>
              <a:t>MBA students </a:t>
            </a:r>
          </a:p>
          <a:p>
            <a:pPr lvl="1"/>
            <a:r>
              <a:rPr lang="en-US" altLang="en-US" sz="1800" dirty="0" smtClean="0">
                <a:latin typeface="Arial" panose="020B0604020202020204" pitchFamily="34" charset="0"/>
                <a:cs typeface="Arial" panose="020B0604020202020204" pitchFamily="34" charset="0"/>
              </a:rPr>
              <a:t>Live portfolio management ($10 million)</a:t>
            </a:r>
          </a:p>
          <a:p>
            <a:pPr lvl="1"/>
            <a:r>
              <a:rPr lang="en-US" altLang="en-US" sz="1800" dirty="0" smtClean="0">
                <a:latin typeface="Arial" panose="020B0604020202020204" pitchFamily="34" charset="0"/>
                <a:cs typeface="Arial" panose="020B0604020202020204" pitchFamily="34" charset="0"/>
              </a:rPr>
              <a:t>Information and application in fall 2019</a:t>
            </a:r>
            <a:endParaRPr lang="en-US" altLang="en-US" sz="1800" dirty="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Business </a:t>
            </a:r>
            <a:r>
              <a:rPr lang="en-US" altLang="en-US" sz="2000" dirty="0">
                <a:latin typeface="Arial" panose="020B0604020202020204" pitchFamily="34" charset="0"/>
                <a:cs typeface="Arial" panose="020B0604020202020204" pitchFamily="34" charset="0"/>
              </a:rPr>
              <a:t>on the Front Lines (BOTFL)</a:t>
            </a:r>
          </a:p>
          <a:p>
            <a:pPr lvl="1">
              <a:buFont typeface="Arial" charset="0"/>
              <a:buChar char="–"/>
              <a:defRPr/>
            </a:pPr>
            <a:r>
              <a:rPr lang="en-US" altLang="en-US" sz="1800" dirty="0">
                <a:latin typeface="Arial" panose="020B0604020202020204" pitchFamily="34" charset="0"/>
                <a:cs typeface="Arial" panose="020B0604020202020204" pitchFamily="34" charset="0"/>
              </a:rPr>
              <a:t>Spring </a:t>
            </a:r>
            <a:r>
              <a:rPr lang="en-US" altLang="en-US" sz="1800" dirty="0" smtClean="0">
                <a:latin typeface="Arial" panose="020B0604020202020204" pitchFamily="34" charset="0"/>
                <a:cs typeface="Arial" panose="020B0604020202020204" pitchFamily="34" charset="0"/>
              </a:rPr>
              <a:t>2020 </a:t>
            </a:r>
            <a:r>
              <a:rPr lang="en-US" altLang="en-US" sz="1800" dirty="0" smtClean="0">
                <a:latin typeface="Arial" panose="020B0604020202020204" pitchFamily="34" charset="0"/>
                <a:cs typeface="Arial" panose="020B0604020202020204" pitchFamily="34" charset="0"/>
              </a:rPr>
              <a:t>course </a:t>
            </a:r>
            <a:r>
              <a:rPr lang="en-US" altLang="en-US" sz="1800" dirty="0">
                <a:latin typeface="Arial" panose="020B0604020202020204" pitchFamily="34" charset="0"/>
                <a:cs typeface="Arial" panose="020B0604020202020204" pitchFamily="34" charset="0"/>
              </a:rPr>
              <a:t>for one-year and second-year </a:t>
            </a:r>
            <a:r>
              <a:rPr lang="en-US" altLang="en-US" sz="1800" dirty="0" smtClean="0">
                <a:latin typeface="Arial" panose="020B0604020202020204" pitchFamily="34" charset="0"/>
                <a:cs typeface="Arial" panose="020B0604020202020204" pitchFamily="34" charset="0"/>
              </a:rPr>
              <a:t>MBA students </a:t>
            </a:r>
          </a:p>
          <a:p>
            <a:pPr lvl="1">
              <a:buFont typeface="Arial" charset="0"/>
              <a:buChar char="–"/>
              <a:defRPr/>
            </a:pPr>
            <a:r>
              <a:rPr lang="en-US" altLang="en-US" sz="1800" dirty="0" smtClean="0">
                <a:latin typeface="Arial" panose="020B0604020202020204" pitchFamily="34" charset="0"/>
                <a:cs typeface="Arial" panose="020B0604020202020204" pitchFamily="34" charset="0"/>
              </a:rPr>
              <a:t>Information and application in fall </a:t>
            </a:r>
            <a:endParaRPr lang="en-US" altLang="en-US" sz="1800" dirty="0" smtClean="0">
              <a:latin typeface="Arial" panose="020B0604020202020204" pitchFamily="34" charset="0"/>
              <a:cs typeface="Arial" panose="020B0604020202020204" pitchFamily="34" charset="0"/>
            </a:endParaRPr>
          </a:p>
          <a:p>
            <a:pPr lvl="1">
              <a:buFont typeface="Arial" charset="0"/>
              <a:buChar char="–"/>
              <a:defRPr/>
            </a:pPr>
            <a:r>
              <a:rPr lang="en-US" altLang="en-US" sz="1800" dirty="0" smtClean="0">
                <a:latin typeface="Arial" panose="020B0604020202020204" pitchFamily="34" charset="0"/>
                <a:cs typeface="Arial" panose="020B0604020202020204" pitchFamily="34" charset="0"/>
                <a:hlinkClick r:id="rId3"/>
              </a:rPr>
              <a:t>BOTFL </a:t>
            </a:r>
            <a:r>
              <a:rPr lang="en-US" altLang="en-US" sz="1800" dirty="0">
                <a:latin typeface="Arial" panose="020B0604020202020204" pitchFamily="34" charset="0"/>
                <a:cs typeface="Arial" panose="020B0604020202020204" pitchFamily="34" charset="0"/>
                <a:hlinkClick r:id="rId3"/>
              </a:rPr>
              <a:t>(short video</a:t>
            </a:r>
            <a:r>
              <a:rPr lang="en-US" altLang="en-US" sz="1800" dirty="0" smtClean="0">
                <a:latin typeface="Arial" panose="020B0604020202020204" pitchFamily="34" charset="0"/>
                <a:cs typeface="Arial" panose="020B0604020202020204" pitchFamily="34" charset="0"/>
                <a:hlinkClick r:id="rId3"/>
              </a:rPr>
              <a:t>)</a:t>
            </a:r>
            <a:endParaRPr lang="en-US" altLang="en-US" sz="1800" dirty="0">
              <a:latin typeface="Arial" panose="020B0604020202020204" pitchFamily="34" charset="0"/>
              <a:cs typeface="Arial" panose="020B0604020202020204" pitchFamily="34" charset="0"/>
            </a:endParaRPr>
          </a:p>
        </p:txBody>
      </p:sp>
      <p:sp>
        <p:nvSpPr>
          <p:cNvPr id="2" name="Rectangle 1"/>
          <p:cNvSpPr/>
          <p:nvPr/>
        </p:nvSpPr>
        <p:spPr>
          <a:xfrm>
            <a:off x="1046522" y="120408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2285038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19361" y="1660403"/>
            <a:ext cx="7315200" cy="606435"/>
          </a:xfrm>
        </p:spPr>
        <p:txBody>
          <a:bodyPr/>
          <a:lstStyle/>
          <a:p>
            <a:pPr eaLnBrk="1" hangingPunct="1"/>
            <a:r>
              <a:rPr lang="en-US" altLang="en-US" sz="3600" dirty="0" smtClean="0">
                <a:latin typeface="Arial" panose="020B0604020202020204" pitchFamily="34" charset="0"/>
                <a:cs typeface="Arial" panose="020B0604020202020204" pitchFamily="34" charset="0"/>
              </a:rPr>
              <a:t>Academic Calendar</a:t>
            </a:r>
          </a:p>
        </p:txBody>
      </p:sp>
      <p:sp>
        <p:nvSpPr>
          <p:cNvPr id="15363" name="Content Placeholder 2"/>
          <p:cNvSpPr>
            <a:spLocks noGrp="1"/>
          </p:cNvSpPr>
          <p:nvPr>
            <p:ph idx="1"/>
          </p:nvPr>
        </p:nvSpPr>
        <p:spPr>
          <a:xfrm>
            <a:off x="350982" y="2359660"/>
            <a:ext cx="8571345" cy="4041140"/>
          </a:xfrm>
        </p:spPr>
        <p:txBody>
          <a:bodyPr/>
          <a:lstStyle/>
          <a:p>
            <a:pPr eaLnBrk="1" hangingPunct="1"/>
            <a:r>
              <a:rPr lang="en-US" altLang="en-US" sz="2400" dirty="0" smtClean="0">
                <a:latin typeface="Arial" panose="020B0604020202020204" pitchFamily="34" charset="0"/>
                <a:cs typeface="Arial" panose="020B0604020202020204" pitchFamily="34" charset="0"/>
              </a:rPr>
              <a:t>Important Dates to remember</a:t>
            </a:r>
          </a:p>
          <a:p>
            <a:pPr lvl="1"/>
            <a:r>
              <a:rPr lang="en-US" altLang="en-US" sz="2200" b="1" dirty="0" smtClean="0">
                <a:latin typeface="Arial" panose="020B0604020202020204" pitchFamily="34" charset="0"/>
                <a:cs typeface="Arial" panose="020B0604020202020204" pitchFamily="34" charset="0"/>
              </a:rPr>
              <a:t>Fall semester: August 26 – December 17</a:t>
            </a:r>
          </a:p>
          <a:p>
            <a:pPr lvl="2"/>
            <a:r>
              <a:rPr lang="en-US" altLang="en-US" sz="2000" dirty="0" smtClean="0">
                <a:latin typeface="Arial" panose="020B0604020202020204" pitchFamily="34" charset="0"/>
                <a:cs typeface="Arial" panose="020B0604020202020204" pitchFamily="34" charset="0"/>
              </a:rPr>
              <a:t>Module 1: August 26 – October 8</a:t>
            </a:r>
          </a:p>
          <a:p>
            <a:pPr lvl="2"/>
            <a:r>
              <a:rPr lang="en-US" altLang="en-US" sz="2000" dirty="0" smtClean="0">
                <a:latin typeface="Arial" panose="020B0604020202020204" pitchFamily="34" charset="0"/>
                <a:cs typeface="Arial" panose="020B0604020202020204" pitchFamily="34" charset="0"/>
              </a:rPr>
              <a:t>Study Day – October 9</a:t>
            </a:r>
          </a:p>
          <a:p>
            <a:pPr lvl="2"/>
            <a:r>
              <a:rPr lang="en-US" altLang="en-US" sz="2000" b="1" dirty="0" smtClean="0">
                <a:latin typeface="Arial" panose="020B0604020202020204" pitchFamily="34" charset="0"/>
                <a:cs typeface="Arial" panose="020B0604020202020204" pitchFamily="34" charset="0"/>
              </a:rPr>
              <a:t>Mod 1 Final Exams – October 10 &amp;11 (Thursday &amp; Friday)</a:t>
            </a:r>
          </a:p>
          <a:p>
            <a:pPr lvl="2"/>
            <a:r>
              <a:rPr lang="en-US" altLang="en-US" sz="2000" b="1" dirty="0" smtClean="0">
                <a:latin typeface="Arial" panose="020B0604020202020204" pitchFamily="34" charset="0"/>
                <a:cs typeface="Arial" panose="020B0604020202020204" pitchFamily="34" charset="0"/>
              </a:rPr>
              <a:t>Interterm: October 14 - 17</a:t>
            </a:r>
          </a:p>
          <a:p>
            <a:pPr lvl="2"/>
            <a:r>
              <a:rPr lang="en-US" altLang="en-US" sz="2000" dirty="0" smtClean="0">
                <a:latin typeface="Arial" panose="020B0604020202020204" pitchFamily="34" charset="0"/>
                <a:cs typeface="Arial" panose="020B0604020202020204" pitchFamily="34" charset="0"/>
              </a:rPr>
              <a:t>Fall Break: October 18 – 27</a:t>
            </a:r>
          </a:p>
          <a:p>
            <a:pPr lvl="2"/>
            <a:r>
              <a:rPr lang="en-US" altLang="en-US" sz="2000" dirty="0" smtClean="0">
                <a:latin typeface="Arial" panose="020B0604020202020204" pitchFamily="34" charset="0"/>
                <a:cs typeface="Arial" panose="020B0604020202020204" pitchFamily="34" charset="0"/>
              </a:rPr>
              <a:t>Module 2: October 28 – December 12</a:t>
            </a:r>
          </a:p>
          <a:p>
            <a:pPr lvl="2"/>
            <a:r>
              <a:rPr lang="en-US" altLang="en-US" sz="2000" dirty="0" smtClean="0">
                <a:latin typeface="Arial" panose="020B0604020202020204" pitchFamily="34" charset="0"/>
                <a:cs typeface="Arial" panose="020B0604020202020204" pitchFamily="34" charset="0"/>
              </a:rPr>
              <a:t>Study Day – December 13</a:t>
            </a:r>
          </a:p>
          <a:p>
            <a:pPr lvl="2"/>
            <a:r>
              <a:rPr lang="en-US" altLang="en-US" sz="2000" b="1" dirty="0" smtClean="0">
                <a:latin typeface="Arial" panose="020B0604020202020204" pitchFamily="34" charset="0"/>
                <a:cs typeface="Arial" panose="020B0604020202020204" pitchFamily="34" charset="0"/>
              </a:rPr>
              <a:t>Mod 2 Final Exams: December 16 &amp; 17 (Monday &amp; Tuesday)</a:t>
            </a:r>
          </a:p>
          <a:p>
            <a:pPr marL="457200" lvl="1" indent="0" eaLnBrk="1" hangingPunct="1">
              <a:buNone/>
            </a:pPr>
            <a:endParaRPr lang="en-US" altLang="en-US" sz="2400" dirty="0">
              <a:latin typeface="Arial" panose="020B0604020202020204" pitchFamily="34" charset="0"/>
              <a:cs typeface="Arial" panose="020B0604020202020204" pitchFamily="34" charset="0"/>
            </a:endParaRPr>
          </a:p>
        </p:txBody>
      </p:sp>
      <p:sp>
        <p:nvSpPr>
          <p:cNvPr id="2" name="Rectangle 1"/>
          <p:cNvSpPr/>
          <p:nvPr/>
        </p:nvSpPr>
        <p:spPr>
          <a:xfrm>
            <a:off x="1019361" y="1198249"/>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2885597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19361" y="1660403"/>
            <a:ext cx="7315200" cy="606435"/>
          </a:xfrm>
        </p:spPr>
        <p:txBody>
          <a:bodyPr/>
          <a:lstStyle/>
          <a:p>
            <a:pPr eaLnBrk="1" hangingPunct="1"/>
            <a:r>
              <a:rPr lang="en-US" altLang="en-US" sz="3600" dirty="0" smtClean="0">
                <a:latin typeface="Arial" panose="020B0604020202020204" pitchFamily="34" charset="0"/>
                <a:cs typeface="Arial" panose="020B0604020202020204" pitchFamily="34" charset="0"/>
              </a:rPr>
              <a:t>Academic Calendar</a:t>
            </a:r>
          </a:p>
        </p:txBody>
      </p:sp>
      <p:sp>
        <p:nvSpPr>
          <p:cNvPr id="15363" name="Content Placeholder 2"/>
          <p:cNvSpPr>
            <a:spLocks noGrp="1"/>
          </p:cNvSpPr>
          <p:nvPr>
            <p:ph idx="1"/>
          </p:nvPr>
        </p:nvSpPr>
        <p:spPr>
          <a:xfrm>
            <a:off x="518407" y="2359660"/>
            <a:ext cx="8317108" cy="4318231"/>
          </a:xfrm>
        </p:spPr>
        <p:txBody>
          <a:bodyPr/>
          <a:lstStyle/>
          <a:p>
            <a:pPr eaLnBrk="1" hangingPunct="1"/>
            <a:r>
              <a:rPr lang="en-US" altLang="en-US" sz="2400" dirty="0" smtClean="0">
                <a:latin typeface="Arial" panose="020B0604020202020204" pitchFamily="34" charset="0"/>
                <a:cs typeface="Arial" panose="020B0604020202020204" pitchFamily="34" charset="0"/>
              </a:rPr>
              <a:t>Important Dates to remember (continued)</a:t>
            </a:r>
          </a:p>
          <a:p>
            <a:pPr lvl="1"/>
            <a:r>
              <a:rPr lang="en-US" altLang="en-US" sz="2200" b="1" dirty="0" smtClean="0">
                <a:latin typeface="Arial" panose="020B0604020202020204" pitchFamily="34" charset="0"/>
                <a:cs typeface="Arial" panose="020B0604020202020204" pitchFamily="34" charset="0"/>
              </a:rPr>
              <a:t>Spring semester: January 13 – May 5</a:t>
            </a:r>
          </a:p>
          <a:p>
            <a:pPr lvl="2"/>
            <a:r>
              <a:rPr lang="en-US" altLang="en-US" sz="2000" dirty="0" smtClean="0">
                <a:latin typeface="Arial" panose="020B0604020202020204" pitchFamily="34" charset="0"/>
                <a:cs typeface="Arial" panose="020B0604020202020204" pitchFamily="34" charset="0"/>
              </a:rPr>
              <a:t>Module 3: January 13 – February 25</a:t>
            </a:r>
          </a:p>
          <a:p>
            <a:pPr lvl="2"/>
            <a:r>
              <a:rPr lang="en-US" altLang="en-US" sz="2000" dirty="0" smtClean="0">
                <a:latin typeface="Arial" panose="020B0604020202020204" pitchFamily="34" charset="0"/>
                <a:cs typeface="Arial" panose="020B0604020202020204" pitchFamily="34" charset="0"/>
              </a:rPr>
              <a:t>Study Day – February 26</a:t>
            </a:r>
          </a:p>
          <a:p>
            <a:pPr lvl="2"/>
            <a:r>
              <a:rPr lang="en-US" altLang="en-US" sz="2000" b="1" dirty="0" smtClean="0">
                <a:latin typeface="Arial" panose="020B0604020202020204" pitchFamily="34" charset="0"/>
                <a:cs typeface="Arial" panose="020B0604020202020204" pitchFamily="34" charset="0"/>
              </a:rPr>
              <a:t>Mod 3 Final Exams – February 27 &amp; 28 (Thursday &amp; Friday)</a:t>
            </a:r>
          </a:p>
          <a:p>
            <a:pPr lvl="2"/>
            <a:r>
              <a:rPr lang="en-US" altLang="en-US" sz="2000" b="1" dirty="0" smtClean="0">
                <a:latin typeface="Arial" panose="020B0604020202020204" pitchFamily="34" charset="0"/>
                <a:cs typeface="Arial" panose="020B0604020202020204" pitchFamily="34" charset="0"/>
              </a:rPr>
              <a:t>Interterm: March 2 – 5</a:t>
            </a:r>
          </a:p>
          <a:p>
            <a:pPr lvl="2"/>
            <a:r>
              <a:rPr lang="en-US" altLang="en-US" sz="2000" dirty="0" smtClean="0">
                <a:latin typeface="Arial" panose="020B0604020202020204" pitchFamily="34" charset="0"/>
                <a:cs typeface="Arial" panose="020B0604020202020204" pitchFamily="34" charset="0"/>
              </a:rPr>
              <a:t>Spring Break: March 6 – March 15</a:t>
            </a:r>
          </a:p>
          <a:p>
            <a:pPr lvl="2"/>
            <a:r>
              <a:rPr lang="en-US" altLang="en-US" sz="2000" dirty="0" smtClean="0">
                <a:latin typeface="Arial" panose="020B0604020202020204" pitchFamily="34" charset="0"/>
                <a:cs typeface="Arial" panose="020B0604020202020204" pitchFamily="34" charset="0"/>
              </a:rPr>
              <a:t>Module 4: March 16 – April 29</a:t>
            </a:r>
          </a:p>
          <a:p>
            <a:pPr lvl="2"/>
            <a:r>
              <a:rPr lang="en-US" altLang="en-US" sz="2000" dirty="0" smtClean="0">
                <a:latin typeface="Arial" panose="020B0604020202020204" pitchFamily="34" charset="0"/>
                <a:cs typeface="Arial" panose="020B0604020202020204" pitchFamily="34" charset="0"/>
              </a:rPr>
              <a:t>Study Day – April 30 &amp; May 1</a:t>
            </a:r>
          </a:p>
          <a:p>
            <a:pPr lvl="2"/>
            <a:r>
              <a:rPr lang="en-US" altLang="en-US" sz="2000" b="1" dirty="0" smtClean="0">
                <a:latin typeface="Arial" panose="020B0604020202020204" pitchFamily="34" charset="0"/>
                <a:cs typeface="Arial" panose="020B0604020202020204" pitchFamily="34" charset="0"/>
              </a:rPr>
              <a:t>Mod 4 Final Exams: May 4 &amp; 5 (Monday &amp; Tuesday)</a:t>
            </a:r>
          </a:p>
          <a:p>
            <a:pPr marL="457200" lvl="1" indent="0" eaLnBrk="1" hangingPunct="1">
              <a:buNone/>
            </a:pPr>
            <a:endParaRPr lang="en-US" altLang="en-US" sz="2400" dirty="0">
              <a:latin typeface="Arial" panose="020B0604020202020204" pitchFamily="34" charset="0"/>
              <a:cs typeface="Arial" panose="020B0604020202020204" pitchFamily="34" charset="0"/>
            </a:endParaRPr>
          </a:p>
        </p:txBody>
      </p:sp>
      <p:sp>
        <p:nvSpPr>
          <p:cNvPr id="2" name="Rectangle 1"/>
          <p:cNvSpPr/>
          <p:nvPr/>
        </p:nvSpPr>
        <p:spPr>
          <a:xfrm>
            <a:off x="1019361" y="1198249"/>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4602012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19361" y="1662940"/>
            <a:ext cx="7315200" cy="606435"/>
          </a:xfrm>
        </p:spPr>
        <p:txBody>
          <a:bodyPr/>
          <a:lstStyle/>
          <a:p>
            <a:pPr eaLnBrk="1" hangingPunct="1"/>
            <a:r>
              <a:rPr lang="en-US" altLang="en-US" sz="3600" dirty="0" smtClean="0">
                <a:latin typeface="Arial" panose="020B0604020202020204" pitchFamily="34" charset="0"/>
                <a:cs typeface="Arial" panose="020B0604020202020204" pitchFamily="34" charset="0"/>
              </a:rPr>
              <a:t>Attendance Expectations</a:t>
            </a:r>
          </a:p>
        </p:txBody>
      </p:sp>
      <p:sp>
        <p:nvSpPr>
          <p:cNvPr id="15363" name="Content Placeholder 2"/>
          <p:cNvSpPr>
            <a:spLocks noGrp="1"/>
          </p:cNvSpPr>
          <p:nvPr>
            <p:ph idx="1"/>
          </p:nvPr>
        </p:nvSpPr>
        <p:spPr>
          <a:xfrm>
            <a:off x="613532" y="2491740"/>
            <a:ext cx="8126858" cy="3851267"/>
          </a:xfrm>
        </p:spPr>
        <p:txBody>
          <a:bodyPr/>
          <a:lstStyle/>
          <a:p>
            <a:r>
              <a:rPr lang="en-US" altLang="en-US" sz="2800" dirty="0">
                <a:latin typeface="Arial" panose="020B0604020202020204" pitchFamily="34" charset="0"/>
                <a:cs typeface="Arial" panose="020B0604020202020204" pitchFamily="34" charset="0"/>
              </a:rPr>
              <a:t>You are expected to be in </a:t>
            </a:r>
            <a:r>
              <a:rPr lang="en-US" altLang="en-US" sz="2800" dirty="0" smtClean="0">
                <a:latin typeface="Arial" panose="020B0604020202020204" pitchFamily="34" charset="0"/>
                <a:cs typeface="Arial" panose="020B0604020202020204" pitchFamily="34" charset="0"/>
              </a:rPr>
              <a:t>class!</a:t>
            </a:r>
          </a:p>
          <a:p>
            <a:r>
              <a:rPr lang="en-US" altLang="en-US" sz="2800" dirty="0" smtClean="0">
                <a:latin typeface="Arial" panose="020B0604020202020204" pitchFamily="34" charset="0"/>
                <a:cs typeface="Arial" panose="020B0604020202020204" pitchFamily="34" charset="0"/>
              </a:rPr>
              <a:t>Beginning and ending of each mod/semester especially important</a:t>
            </a:r>
          </a:p>
          <a:p>
            <a:pPr lvl="1"/>
            <a:r>
              <a:rPr lang="en-US" altLang="en-US" dirty="0" smtClean="0">
                <a:latin typeface="Arial" panose="020B0604020202020204" pitchFamily="34" charset="0"/>
                <a:cs typeface="Arial" panose="020B0604020202020204" pitchFamily="34" charset="0"/>
              </a:rPr>
              <a:t>Plan travel accordingly</a:t>
            </a:r>
          </a:p>
          <a:p>
            <a:pPr lvl="1"/>
            <a:r>
              <a:rPr lang="en-US" altLang="en-US" dirty="0" smtClean="0">
                <a:latin typeface="Arial" panose="020B0604020202020204" pitchFamily="34" charset="0"/>
                <a:cs typeface="Arial" panose="020B0604020202020204" pitchFamily="34" charset="0"/>
              </a:rPr>
              <a:t>No early exams</a:t>
            </a:r>
          </a:p>
          <a:p>
            <a:r>
              <a:rPr lang="en-US" altLang="en-US" sz="2800" dirty="0" smtClean="0">
                <a:latin typeface="Arial" panose="020B0604020202020204" pitchFamily="34" charset="0"/>
                <a:cs typeface="Arial" panose="020B0604020202020204" pitchFamily="34" charset="0"/>
              </a:rPr>
              <a:t>Expected to complete all four days of interterm</a:t>
            </a:r>
          </a:p>
          <a:p>
            <a:pPr lvl="2"/>
            <a:endParaRPr lang="en-US" altLang="en-US" sz="2000" dirty="0">
              <a:latin typeface="Arial" panose="020B0604020202020204" pitchFamily="34" charset="0"/>
              <a:cs typeface="Arial" panose="020B0604020202020204" pitchFamily="34" charset="0"/>
            </a:endParaRPr>
          </a:p>
          <a:p>
            <a:pPr lvl="1" eaLnBrk="1" hangingPunct="1"/>
            <a:endParaRPr lang="en-US" altLang="en-US" sz="2400" dirty="0">
              <a:latin typeface="Arial" panose="020B0604020202020204" pitchFamily="34" charset="0"/>
              <a:cs typeface="Arial" panose="020B0604020202020204" pitchFamily="34" charset="0"/>
            </a:endParaRPr>
          </a:p>
        </p:txBody>
      </p:sp>
      <p:sp>
        <p:nvSpPr>
          <p:cNvPr id="2" name="Rectangle 1"/>
          <p:cNvSpPr/>
          <p:nvPr/>
        </p:nvSpPr>
        <p:spPr>
          <a:xfrm>
            <a:off x="1019361" y="1198249"/>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1029113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2743" y="1963554"/>
            <a:ext cx="7315200" cy="656554"/>
          </a:xfrm>
        </p:spPr>
        <p:txBody>
          <a:bodyPr/>
          <a:lstStyle/>
          <a:p>
            <a:pPr eaLnBrk="1" hangingPunct="1"/>
            <a:r>
              <a:rPr lang="en-US" altLang="en-US" sz="3600" dirty="0" smtClean="0">
                <a:latin typeface="Arial" panose="020B0604020202020204" pitchFamily="34" charset="0"/>
                <a:cs typeface="Arial" panose="020B0604020202020204" pitchFamily="34" charset="0"/>
              </a:rPr>
              <a:t>MBA Class of 2021</a:t>
            </a:r>
          </a:p>
        </p:txBody>
      </p:sp>
      <p:sp>
        <p:nvSpPr>
          <p:cNvPr id="9219" name="Content Placeholder 2"/>
          <p:cNvSpPr>
            <a:spLocks noGrp="1"/>
          </p:cNvSpPr>
          <p:nvPr>
            <p:ph idx="1"/>
          </p:nvPr>
        </p:nvSpPr>
        <p:spPr>
          <a:xfrm>
            <a:off x="770020" y="2802989"/>
            <a:ext cx="7437923" cy="3280178"/>
          </a:xfrm>
        </p:spPr>
        <p:txBody>
          <a:bodyPr/>
          <a:lstStyle/>
          <a:p>
            <a:r>
              <a:rPr lang="en-US" altLang="en-US" sz="2800" dirty="0">
                <a:latin typeface="Arial" panose="020B0604020202020204" pitchFamily="34" charset="0"/>
                <a:cs typeface="Arial" panose="020B0604020202020204" pitchFamily="34" charset="0"/>
              </a:rPr>
              <a:t>ILD Takeaways</a:t>
            </a:r>
          </a:p>
          <a:p>
            <a:r>
              <a:rPr lang="en-US" altLang="en-US" sz="2800" dirty="0">
                <a:latin typeface="Arial" panose="020B0604020202020204" pitchFamily="34" charset="0"/>
                <a:cs typeface="Arial" panose="020B0604020202020204" pitchFamily="34" charset="0"/>
              </a:rPr>
              <a:t>ILD and your MBA</a:t>
            </a:r>
          </a:p>
          <a:p>
            <a:r>
              <a:rPr lang="en-US" altLang="en-US" sz="2800" dirty="0">
                <a:latin typeface="Arial" panose="020B0604020202020204" pitchFamily="34" charset="0"/>
                <a:cs typeface="Arial" panose="020B0604020202020204" pitchFamily="34" charset="0"/>
              </a:rPr>
              <a:t>Today’s </a:t>
            </a:r>
            <a:r>
              <a:rPr lang="en-US" altLang="en-US" sz="2800" dirty="0" smtClean="0">
                <a:latin typeface="Arial" panose="020B0604020202020204" pitchFamily="34" charset="0"/>
                <a:cs typeface="Arial" panose="020B0604020202020204" pitchFamily="34" charset="0"/>
              </a:rPr>
              <a:t>agenda</a:t>
            </a:r>
          </a:p>
          <a:p>
            <a:pPr lvl="1"/>
            <a:r>
              <a:rPr lang="en-US" altLang="en-US" sz="2400" dirty="0" smtClean="0">
                <a:latin typeface="Arial" panose="020B0604020202020204" pitchFamily="34" charset="0"/>
                <a:cs typeface="Arial" panose="020B0604020202020204" pitchFamily="34" charset="0"/>
              </a:rPr>
              <a:t>Review of </a:t>
            </a:r>
            <a:r>
              <a:rPr lang="en-US" altLang="en-US" sz="2400" dirty="0" smtClean="0">
                <a:latin typeface="Arial" panose="020B0604020202020204" pitchFamily="34" charset="0"/>
                <a:cs typeface="Arial" panose="020B0604020202020204" pitchFamily="34" charset="0"/>
              </a:rPr>
              <a:t>General </a:t>
            </a:r>
            <a:r>
              <a:rPr lang="en-US" altLang="en-US" sz="2400" dirty="0">
                <a:latin typeface="Arial" panose="020B0604020202020204" pitchFamily="34" charset="0"/>
                <a:cs typeface="Arial" panose="020B0604020202020204" pitchFamily="34" charset="0"/>
              </a:rPr>
              <a:t>information</a:t>
            </a:r>
          </a:p>
          <a:p>
            <a:pPr lvl="1"/>
            <a:r>
              <a:rPr lang="en-US" altLang="en-US" sz="2400" dirty="0" smtClean="0">
                <a:latin typeface="Arial" panose="020B0604020202020204" pitchFamily="34" charset="0"/>
                <a:cs typeface="Arial" panose="020B0604020202020204" pitchFamily="34" charset="0"/>
              </a:rPr>
              <a:t>Academics and Honor Code</a:t>
            </a:r>
          </a:p>
          <a:p>
            <a:pPr lvl="1"/>
            <a:r>
              <a:rPr lang="en-US" altLang="en-US" sz="2400" dirty="0">
                <a:latin typeface="Arial" panose="020B0604020202020204" pitchFamily="34" charset="0"/>
                <a:cs typeface="Arial" panose="020B0604020202020204" pitchFamily="34" charset="0"/>
              </a:rPr>
              <a:t>Your ND MBA Experience</a:t>
            </a:r>
          </a:p>
          <a:p>
            <a:pPr marL="457200" lvl="1" indent="0">
              <a:buNone/>
            </a:pPr>
            <a:endParaRPr lang="en-US" altLang="en-US" sz="2400" dirty="0">
              <a:latin typeface="Arial" panose="020B0604020202020204" pitchFamily="34" charset="0"/>
              <a:cs typeface="Arial" panose="020B0604020202020204" pitchFamily="34" charset="0"/>
            </a:endParaRPr>
          </a:p>
          <a:p>
            <a:pPr marL="0" indent="0" eaLnBrk="1" hangingPunct="1">
              <a:buNone/>
            </a:pPr>
            <a:endParaRPr lang="en-US" altLang="en-US" sz="2800" dirty="0" smtClean="0">
              <a:latin typeface="Arial" panose="020B0604020202020204" pitchFamily="34" charset="0"/>
              <a:cs typeface="Arial" panose="020B0604020202020204" pitchFamily="34" charset="0"/>
            </a:endParaRPr>
          </a:p>
        </p:txBody>
      </p:sp>
      <p:sp>
        <p:nvSpPr>
          <p:cNvPr id="2" name="Rectangle 1"/>
          <p:cNvSpPr/>
          <p:nvPr/>
        </p:nvSpPr>
        <p:spPr>
          <a:xfrm>
            <a:off x="1027121" y="121026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pic>
        <p:nvPicPr>
          <p:cNvPr id="5" name="Picture 4" descr="CHOCOLATE FOR YOUR BRAIN!: The Alma Mater Matters Mo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115" y="3068313"/>
            <a:ext cx="2481370" cy="3013705"/>
          </a:xfrm>
          <a:prstGeom prst="rect">
            <a:avLst/>
          </a:prstGeom>
        </p:spPr>
      </p:pic>
    </p:spTree>
    <p:extLst>
      <p:ext uri="{BB962C8B-B14F-4D97-AF65-F5344CB8AC3E}">
        <p14:creationId xmlns:p14="http://schemas.microsoft.com/office/powerpoint/2010/main" val="16976039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0927" y="1705511"/>
            <a:ext cx="8291557" cy="739738"/>
          </a:xfrm>
        </p:spPr>
        <p:txBody>
          <a:bodyPr/>
          <a:lstStyle/>
          <a:p>
            <a:pPr eaLnBrk="1" hangingPunct="1"/>
            <a:r>
              <a:rPr lang="en-US" altLang="en-US" sz="3600" dirty="0" smtClean="0">
                <a:latin typeface="Arial" panose="020B0604020202020204" pitchFamily="34" charset="0"/>
                <a:cs typeface="Arial" panose="020B0604020202020204" pitchFamily="34" charset="0"/>
              </a:rPr>
              <a:t>Academic Resources </a:t>
            </a:r>
          </a:p>
        </p:txBody>
      </p:sp>
      <p:sp>
        <p:nvSpPr>
          <p:cNvPr id="13315" name="Content Placeholder 2"/>
          <p:cNvSpPr>
            <a:spLocks noGrp="1"/>
          </p:cNvSpPr>
          <p:nvPr>
            <p:ph idx="1"/>
          </p:nvPr>
        </p:nvSpPr>
        <p:spPr>
          <a:xfrm>
            <a:off x="420927" y="2554201"/>
            <a:ext cx="8610600" cy="4066726"/>
          </a:xfrm>
        </p:spPr>
        <p:txBody>
          <a:bodyPr/>
          <a:lstStyle/>
          <a:p>
            <a:r>
              <a:rPr lang="en-US" altLang="en-US" sz="2800" dirty="0" smtClean="0">
                <a:latin typeface="Arial" panose="020B0604020202020204" pitchFamily="34" charset="0"/>
                <a:cs typeface="Arial" panose="020B0604020202020204" pitchFamily="34" charset="0"/>
              </a:rPr>
              <a:t>Academic Accommodations – Sara Bea Center</a:t>
            </a:r>
          </a:p>
          <a:p>
            <a:pPr lvl="1"/>
            <a:r>
              <a:rPr lang="en-US" altLang="en-US" sz="2400" dirty="0" smtClean="0">
                <a:latin typeface="Arial" panose="020B0604020202020204" pitchFamily="34" charset="0"/>
                <a:cs typeface="Arial" panose="020B0604020202020204" pitchFamily="34" charset="0"/>
              </a:rPr>
              <a:t>Scott Howland, Coordinator</a:t>
            </a:r>
            <a:endParaRPr lang="en-US" altLang="en-US" sz="2400" dirty="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MBA Math access – available for full year</a:t>
            </a:r>
          </a:p>
          <a:p>
            <a:r>
              <a:rPr lang="en-US" altLang="en-US" sz="2800" dirty="0" err="1" smtClean="0">
                <a:latin typeface="Arial" panose="020B0604020202020204" pitchFamily="34" charset="0"/>
                <a:cs typeface="Arial" panose="020B0604020202020204" pitchFamily="34" charset="0"/>
              </a:rPr>
              <a:t>LinkedIN</a:t>
            </a:r>
            <a:r>
              <a:rPr lang="en-US" altLang="en-US" sz="2800" dirty="0" smtClean="0">
                <a:latin typeface="Arial" panose="020B0604020202020204" pitchFamily="34" charset="0"/>
                <a:cs typeface="Arial" panose="020B0604020202020204" pitchFamily="34" charset="0"/>
              </a:rPr>
              <a:t> Learning – free access </a:t>
            </a:r>
          </a:p>
          <a:p>
            <a:r>
              <a:rPr lang="en-US" altLang="en-US" sz="2800" dirty="0" smtClean="0">
                <a:latin typeface="Arial" panose="020B0604020202020204" pitchFamily="34" charset="0"/>
                <a:cs typeface="Arial" panose="020B0604020202020204" pitchFamily="34" charset="0"/>
              </a:rPr>
              <a:t>Center for Study of Languages &amp; Culture</a:t>
            </a:r>
          </a:p>
          <a:p>
            <a:pPr lvl="1"/>
            <a:r>
              <a:rPr lang="en-US" altLang="en-US" sz="2400" dirty="0" smtClean="0">
                <a:latin typeface="Arial" panose="020B0604020202020204" pitchFamily="34" charset="0"/>
                <a:cs typeface="Arial" panose="020B0604020202020204" pitchFamily="34" charset="0"/>
              </a:rPr>
              <a:t>English and other languages tutoring/workshops/courses</a:t>
            </a:r>
          </a:p>
          <a:p>
            <a:r>
              <a:rPr lang="en-US" altLang="en-US" sz="2800" dirty="0" smtClean="0">
                <a:latin typeface="Arial" panose="020B0604020202020204" pitchFamily="34" charset="0"/>
                <a:cs typeface="Arial" panose="020B0604020202020204" pitchFamily="34" charset="0"/>
              </a:rPr>
              <a:t>Fanning Center for Business Communication</a:t>
            </a:r>
          </a:p>
        </p:txBody>
      </p:sp>
      <p:sp>
        <p:nvSpPr>
          <p:cNvPr id="2" name="Rectangle 1"/>
          <p:cNvSpPr/>
          <p:nvPr/>
        </p:nvSpPr>
        <p:spPr>
          <a:xfrm>
            <a:off x="1064629" y="118365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0987745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59874" y="1659500"/>
            <a:ext cx="7315200" cy="621687"/>
          </a:xfrm>
        </p:spPr>
        <p:txBody>
          <a:bodyPr/>
          <a:lstStyle/>
          <a:p>
            <a:pPr eaLnBrk="1" hangingPunct="1"/>
            <a:r>
              <a:rPr lang="en-US" altLang="en-US" sz="3600" dirty="0" smtClean="0">
                <a:latin typeface="Arial" panose="020B0604020202020204" pitchFamily="34" charset="0"/>
                <a:cs typeface="Arial" panose="020B0604020202020204" pitchFamily="34" charset="0"/>
              </a:rPr>
              <a:t>Mark Your Calendars</a:t>
            </a:r>
          </a:p>
        </p:txBody>
      </p:sp>
      <p:sp>
        <p:nvSpPr>
          <p:cNvPr id="27651" name="Content Placeholder 2"/>
          <p:cNvSpPr>
            <a:spLocks noGrp="1"/>
          </p:cNvSpPr>
          <p:nvPr>
            <p:ph idx="1"/>
          </p:nvPr>
        </p:nvSpPr>
        <p:spPr>
          <a:xfrm>
            <a:off x="673768" y="2479548"/>
            <a:ext cx="7844589" cy="4036755"/>
          </a:xfrm>
        </p:spPr>
        <p:txBody>
          <a:bodyPr/>
          <a:lstStyle/>
          <a:p>
            <a:r>
              <a:rPr lang="en-US" altLang="en-US" sz="2800" dirty="0" smtClean="0">
                <a:latin typeface="Arial" panose="020B0604020202020204" pitchFamily="34" charset="0"/>
                <a:cs typeface="Arial" panose="020B0604020202020204" pitchFamily="34" charset="0"/>
              </a:rPr>
              <a:t>Saturday, May </a:t>
            </a:r>
            <a:r>
              <a:rPr lang="en-US" altLang="en-US" sz="2800" dirty="0" smtClean="0">
                <a:latin typeface="Arial" panose="020B0604020202020204" pitchFamily="34" charset="0"/>
                <a:cs typeface="Arial" panose="020B0604020202020204" pitchFamily="34" charset="0"/>
              </a:rPr>
              <a:t>15, 2021 </a:t>
            </a:r>
            <a:r>
              <a:rPr lang="en-US" altLang="en-US" sz="2800" dirty="0" smtClean="0">
                <a:latin typeface="Arial" panose="020B0604020202020204" pitchFamily="34" charset="0"/>
                <a:cs typeface="Arial" panose="020B0604020202020204" pitchFamily="34" charset="0"/>
              </a:rPr>
              <a:t>(tentative</a:t>
            </a:r>
            <a:r>
              <a:rPr lang="en-US" altLang="en-US" sz="2800" dirty="0" smtClean="0">
                <a:latin typeface="Arial" panose="020B0604020202020204" pitchFamily="34" charset="0"/>
                <a:cs typeface="Arial" panose="020B0604020202020204" pitchFamily="34" charset="0"/>
              </a:rPr>
              <a:t>)</a:t>
            </a:r>
          </a:p>
          <a:p>
            <a:r>
              <a:rPr lang="en-US" altLang="en-US" sz="2800" dirty="0">
                <a:latin typeface="Arial" panose="020B0604020202020204" pitchFamily="34" charset="0"/>
                <a:cs typeface="Arial" panose="020B0604020202020204" pitchFamily="34" charset="0"/>
              </a:rPr>
              <a:t>Friday rehearsals and other </a:t>
            </a:r>
            <a:r>
              <a:rPr lang="en-US" altLang="en-US" sz="2800" dirty="0" smtClean="0">
                <a:latin typeface="Arial" panose="020B0604020202020204" pitchFamily="34" charset="0"/>
                <a:cs typeface="Arial" panose="020B0604020202020204" pitchFamily="34" charset="0"/>
              </a:rPr>
              <a:t>events</a:t>
            </a:r>
            <a:endParaRPr lang="en-US" altLang="en-US" sz="2800" dirty="0" smtClean="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Graduation Requirements:</a:t>
            </a:r>
          </a:p>
          <a:p>
            <a:pPr lvl="1"/>
            <a:r>
              <a:rPr lang="en-US" altLang="en-US" dirty="0" smtClean="0">
                <a:latin typeface="Arial" panose="020B0604020202020204" pitchFamily="34" charset="0"/>
                <a:cs typeface="Arial" panose="020B0604020202020204" pitchFamily="34" charset="0"/>
              </a:rPr>
              <a:t>Minimum of 64 credits</a:t>
            </a:r>
          </a:p>
          <a:p>
            <a:pPr lvl="1"/>
            <a:r>
              <a:rPr lang="en-US" altLang="en-US" dirty="0" smtClean="0">
                <a:latin typeface="Arial" panose="020B0604020202020204" pitchFamily="34" charset="0"/>
                <a:cs typeface="Arial" panose="020B0604020202020204" pitchFamily="34" charset="0"/>
              </a:rPr>
              <a:t>Cumulative GPA of 3.0</a:t>
            </a:r>
          </a:p>
          <a:p>
            <a:pPr lvl="1"/>
            <a:r>
              <a:rPr lang="en-US" altLang="en-US" dirty="0" smtClean="0">
                <a:latin typeface="Arial" panose="020B0604020202020204" pitchFamily="34" charset="0"/>
                <a:cs typeface="Arial" panose="020B0604020202020204" pitchFamily="34" charset="0"/>
              </a:rPr>
              <a:t>One concentration </a:t>
            </a:r>
          </a:p>
          <a:p>
            <a:r>
              <a:rPr lang="en-US" altLang="en-US" sz="2800" dirty="0" smtClean="0">
                <a:latin typeface="Arial" panose="020B0604020202020204" pitchFamily="34" charset="0"/>
                <a:cs typeface="Arial" panose="020B0604020202020204" pitchFamily="34" charset="0"/>
              </a:rPr>
              <a:t>Maintain academic good standing throughout </a:t>
            </a:r>
            <a:r>
              <a:rPr lang="en-US" altLang="en-US" sz="2800" dirty="0" smtClean="0">
                <a:latin typeface="Arial" panose="020B0604020202020204" pitchFamily="34" charset="0"/>
                <a:cs typeface="Arial" panose="020B0604020202020204" pitchFamily="34" charset="0"/>
              </a:rPr>
              <a:t>program</a:t>
            </a:r>
          </a:p>
        </p:txBody>
      </p:sp>
      <p:sp>
        <p:nvSpPr>
          <p:cNvPr id="2" name="Rectangle 1"/>
          <p:cNvSpPr/>
          <p:nvPr/>
        </p:nvSpPr>
        <p:spPr>
          <a:xfrm>
            <a:off x="1059874" y="120093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0650668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2403475"/>
          </a:xfrm>
        </p:spPr>
        <p:txBody>
          <a:bodyPr/>
          <a:lstStyle/>
          <a:p>
            <a:pPr algn="ctr" eaLnBrk="1" hangingPunct="1">
              <a:buFont typeface="Arial" panose="020B0604020202020204" pitchFamily="34" charset="0"/>
              <a:buNone/>
            </a:pPr>
            <a:r>
              <a:rPr lang="en-US" altLang="en-US" sz="9600">
                <a:latin typeface="Arial" panose="020B0604020202020204" pitchFamily="34" charset="0"/>
                <a:cs typeface="Arial" panose="020B0604020202020204" pitchFamily="34" charset="0"/>
              </a:rPr>
              <a:t>Questions?</a:t>
            </a:r>
          </a:p>
        </p:txBody>
      </p:sp>
      <p:pic>
        <p:nvPicPr>
          <p:cNvPr id="29699" name="Picture 3" descr="C:\Users\mnelson7\AppData\Local\Microsoft\Windows\Temporary Internet Files\Content.IE5\5HOSHVUL\MC9004315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505201"/>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2526167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1159789"/>
          </a:xfrm>
        </p:spPr>
        <p:txBody>
          <a:bodyPr/>
          <a:lstStyle/>
          <a:p>
            <a:pPr algn="ctr" eaLnBrk="1" hangingPunct="1">
              <a:buFont typeface="Arial" panose="020B0604020202020204" pitchFamily="34" charset="0"/>
              <a:buNone/>
            </a:pPr>
            <a:endParaRPr lang="en-US" altLang="en-US" sz="3600"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en-US" altLang="en-US" sz="6000" dirty="0" smtClean="0">
                <a:latin typeface="Arial" panose="020B0604020202020204" pitchFamily="34" charset="0"/>
                <a:cs typeface="Arial" panose="020B0604020202020204" pitchFamily="34" charset="0"/>
              </a:rPr>
              <a:t>Academic Integrity</a:t>
            </a:r>
          </a:p>
        </p:txBody>
      </p:sp>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6039246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0838" y="1589697"/>
            <a:ext cx="8502162" cy="562835"/>
          </a:xfrm>
        </p:spPr>
        <p:txBody>
          <a:bodyPr/>
          <a:lstStyle/>
          <a:p>
            <a:pPr eaLnBrk="1" hangingPunct="1"/>
            <a:r>
              <a:rPr lang="en-US" altLang="en-US" sz="3600" dirty="0" smtClean="0">
                <a:latin typeface="Arial" panose="020B0604020202020204" pitchFamily="34" charset="0"/>
                <a:cs typeface="Arial" panose="020B0604020202020204" pitchFamily="34" charset="0"/>
              </a:rPr>
              <a:t>GBP Academic Code</a:t>
            </a:r>
            <a:endParaRPr lang="en-US" altLang="en-US" sz="3600" dirty="0">
              <a:latin typeface="Arial" panose="020B0604020202020204" pitchFamily="34" charset="0"/>
              <a:cs typeface="Arial" panose="020B0604020202020204" pitchFamily="34" charset="0"/>
            </a:endParaRPr>
          </a:p>
        </p:txBody>
      </p:sp>
      <p:sp>
        <p:nvSpPr>
          <p:cNvPr id="10243" name="Content Placeholder 2"/>
          <p:cNvSpPr>
            <a:spLocks noGrp="1"/>
          </p:cNvSpPr>
          <p:nvPr>
            <p:ph idx="1"/>
          </p:nvPr>
        </p:nvSpPr>
        <p:spPr>
          <a:xfrm>
            <a:off x="210142" y="2152532"/>
            <a:ext cx="8766803" cy="4520884"/>
          </a:xfrm>
        </p:spPr>
        <p:txBody>
          <a:bodyPr/>
          <a:lstStyle/>
          <a:p>
            <a:pPr>
              <a:buFont typeface="Arial" charset="0"/>
              <a:buChar char="•"/>
              <a:defRPr/>
            </a:pPr>
            <a:r>
              <a:rPr lang="en-US" sz="2800" dirty="0"/>
              <a:t>Section 5.3.1 In Good Standing </a:t>
            </a:r>
          </a:p>
          <a:p>
            <a:pPr marL="0" indent="0">
              <a:buNone/>
              <a:defRPr/>
            </a:pPr>
            <a:r>
              <a:rPr lang="en-US" sz="2200" i="1" dirty="0"/>
              <a:t>“To maintain academic good standing, a business graduate student must achieve a cumulative G.P.A. of at least 3.000 in every semester.”</a:t>
            </a:r>
          </a:p>
          <a:p>
            <a:pPr>
              <a:spcBef>
                <a:spcPts val="0"/>
              </a:spcBef>
              <a:buFont typeface="Arial" charset="0"/>
              <a:buChar char="•"/>
              <a:defRPr/>
            </a:pPr>
            <a:r>
              <a:rPr lang="en-US" sz="2800" dirty="0"/>
              <a:t>Section 5.4.2 Other Dismissals </a:t>
            </a:r>
          </a:p>
          <a:p>
            <a:pPr marL="0" indent="0">
              <a:spcBef>
                <a:spcPts val="0"/>
              </a:spcBef>
              <a:buNone/>
              <a:defRPr/>
            </a:pPr>
            <a:r>
              <a:rPr lang="en-US" sz="2200" i="1" dirty="0"/>
              <a:t>“The University may dismiss any student whose health status or general conduct may be judged, in the sole discretion of the University, as clearly detrimental to the best interests of either the student or the University community. The University may also dismiss students for disciplinary reasons as set forth in du Lac: A Guide to Student Life at http://dulac.nd.edu, and for violations of the Mendoza College of Business Graduate Academic Code of Honor. Academic, financial, or other consequences depend upon the stipulated effective date of dismissal.”</a:t>
            </a:r>
            <a:endParaRPr lang="en-US" altLang="en-US" sz="2200" i="1" dirty="0">
              <a:latin typeface="Arial" charset="0"/>
              <a:cs typeface="Arial" charset="0"/>
            </a:endParaRPr>
          </a:p>
        </p:txBody>
      </p:sp>
      <p:sp>
        <p:nvSpPr>
          <p:cNvPr id="2" name="Rectangle 1"/>
          <p:cNvSpPr/>
          <p:nvPr/>
        </p:nvSpPr>
        <p:spPr>
          <a:xfrm>
            <a:off x="1010308" y="122541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4290621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54804" y="1659500"/>
            <a:ext cx="8085762" cy="621687"/>
          </a:xfrm>
        </p:spPr>
        <p:txBody>
          <a:bodyPr/>
          <a:lstStyle/>
          <a:p>
            <a:pPr eaLnBrk="1" hangingPunct="1"/>
            <a:r>
              <a:rPr lang="en-US" altLang="en-US" sz="3600" dirty="0" smtClean="0">
                <a:latin typeface="Arial" panose="020B0604020202020204" pitchFamily="34" charset="0"/>
                <a:cs typeface="Arial" panose="020B0604020202020204" pitchFamily="34" charset="0"/>
              </a:rPr>
              <a:t>Academic Integrity and Honor Code</a:t>
            </a:r>
          </a:p>
        </p:txBody>
      </p:sp>
      <p:sp>
        <p:nvSpPr>
          <p:cNvPr id="27651" name="Content Placeholder 2"/>
          <p:cNvSpPr>
            <a:spLocks noGrp="1"/>
          </p:cNvSpPr>
          <p:nvPr>
            <p:ph idx="1"/>
          </p:nvPr>
        </p:nvSpPr>
        <p:spPr>
          <a:xfrm>
            <a:off x="465719" y="2479548"/>
            <a:ext cx="8240959" cy="4036755"/>
          </a:xfrm>
        </p:spPr>
        <p:txBody>
          <a:bodyPr/>
          <a:lstStyle/>
          <a:p>
            <a:r>
              <a:rPr lang="en-US" sz="2800" dirty="0">
                <a:latin typeface="Arial" panose="020B0604020202020204" pitchFamily="34" charset="0"/>
                <a:cs typeface="Arial" panose="020B0604020202020204" pitchFamily="34" charset="0"/>
              </a:rPr>
              <a:t>Why Is There an Honor </a:t>
            </a:r>
            <a:r>
              <a:rPr lang="en-US" sz="2800" dirty="0" smtClean="0">
                <a:latin typeface="Arial" panose="020B0604020202020204" pitchFamily="34" charset="0"/>
                <a:cs typeface="Arial" panose="020B0604020202020204" pitchFamily="34" charset="0"/>
              </a:rPr>
              <a:t>Code?</a:t>
            </a:r>
          </a:p>
          <a:p>
            <a:pPr lvl="1"/>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students and faculty share in the responsibility for cultivating a learning </a:t>
            </a:r>
            <a:r>
              <a:rPr lang="en-US" sz="2400" dirty="0" smtClean="0">
                <a:latin typeface="Arial" panose="020B0604020202020204" pitchFamily="34" charset="0"/>
                <a:cs typeface="Arial" panose="020B0604020202020204" pitchFamily="34" charset="0"/>
              </a:rPr>
              <a:t>environment</a:t>
            </a:r>
          </a:p>
          <a:p>
            <a:r>
              <a:rPr lang="en-US" sz="2800" dirty="0" smtClean="0">
                <a:latin typeface="Arial" panose="020B0604020202020204" pitchFamily="34" charset="0"/>
                <a:cs typeface="Arial" panose="020B0604020202020204" pitchFamily="34" charset="0"/>
              </a:rPr>
              <a:t>Honor Code Pledge</a:t>
            </a:r>
          </a:p>
          <a:p>
            <a:pPr lvl="1"/>
            <a:r>
              <a:rPr lang="en-US" sz="2400" dirty="0" smtClean="0">
                <a:latin typeface="Arial" panose="020B0604020202020204" pitchFamily="34" charset="0"/>
                <a:cs typeface="Arial" panose="020B0604020202020204" pitchFamily="34" charset="0"/>
              </a:rPr>
              <a:t>Every </a:t>
            </a:r>
            <a:r>
              <a:rPr lang="en-US" sz="2400" dirty="0">
                <a:latin typeface="Arial" panose="020B0604020202020204" pitchFamily="34" charset="0"/>
                <a:cs typeface="Arial" panose="020B0604020202020204" pitchFamily="34" charset="0"/>
              </a:rPr>
              <a:t>Notre Dame graduate business student is expected to make the ethical and moral commitment to act honestly and to not tolerate academic dishonesty on the part of other </a:t>
            </a:r>
            <a:r>
              <a:rPr lang="en-US" sz="2400" dirty="0" smtClean="0">
                <a:latin typeface="Arial" panose="020B0604020202020204" pitchFamily="34" charset="0"/>
                <a:cs typeface="Arial" panose="020B0604020202020204" pitchFamily="34" charset="0"/>
              </a:rPr>
              <a:t>students</a:t>
            </a:r>
            <a:endParaRPr lang="en-US" sz="2400" dirty="0">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p:txBody>
      </p:sp>
      <p:sp>
        <p:nvSpPr>
          <p:cNvPr id="2" name="Rectangle 1"/>
          <p:cNvSpPr/>
          <p:nvPr/>
        </p:nvSpPr>
        <p:spPr>
          <a:xfrm>
            <a:off x="1059874" y="120093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9180298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449" y="1585689"/>
            <a:ext cx="8536293" cy="5036611"/>
          </a:xfrm>
        </p:spPr>
        <p:txBody>
          <a:bodyPr/>
          <a:lstStyle/>
          <a:p>
            <a:pPr marL="0" indent="0">
              <a:buNone/>
            </a:pPr>
            <a:r>
              <a:rPr lang="en-US" sz="2400" b="1" dirty="0" smtClean="0">
                <a:latin typeface="Arial" panose="020B0604020202020204" pitchFamily="34" charset="0"/>
                <a:cs typeface="Arial" panose="020B0604020202020204" pitchFamily="34" charset="0"/>
              </a:rPr>
              <a:t>In Your Own Work</a:t>
            </a:r>
          </a:p>
          <a:p>
            <a:r>
              <a:rPr lang="en-US" sz="2000" dirty="0" smtClean="0">
                <a:latin typeface="Arial" panose="020B0604020202020204" pitchFamily="34" charset="0"/>
                <a:cs typeface="Arial" panose="020B0604020202020204" pitchFamily="34" charset="0"/>
              </a:rPr>
              <a:t>All submitted work must be your own —no matter how small or insignificant the assignment, whether it is graded or ungraded, a draft or a final version</a:t>
            </a:r>
          </a:p>
          <a:p>
            <a:pPr marL="0" indent="0">
              <a:buNone/>
            </a:pPr>
            <a:r>
              <a:rPr lang="en-US" sz="2400" b="1" dirty="0">
                <a:latin typeface="Arial" panose="020B0604020202020204" pitchFamily="34" charset="0"/>
                <a:cs typeface="Arial" panose="020B0604020202020204" pitchFamily="34" charset="0"/>
              </a:rPr>
              <a:t>In Working with Other Students</a:t>
            </a:r>
          </a:p>
          <a:p>
            <a:r>
              <a:rPr lang="en-US" sz="2000" dirty="0">
                <a:latin typeface="Arial" panose="020B0604020202020204" pitchFamily="34" charset="0"/>
                <a:cs typeface="Arial" panose="020B0604020202020204" pitchFamily="34" charset="0"/>
              </a:rPr>
              <a:t>Collaborative study that has been explicitly forbidden by your instructor is also forbidden by the Honor Code</a:t>
            </a:r>
          </a:p>
          <a:p>
            <a:pPr marL="342900" lvl="1" indent="-342900">
              <a:buFont typeface="Arial"/>
              <a:buChar char="•"/>
            </a:pPr>
            <a:r>
              <a:rPr lang="en-US" altLang="en-US" sz="2000" dirty="0">
                <a:solidFill>
                  <a:srgbClr val="0D223F"/>
                </a:solidFill>
                <a:latin typeface="Arial" panose="020B0604020202020204" pitchFamily="34" charset="0"/>
                <a:cs typeface="Arial" panose="020B0604020202020204" pitchFamily="34" charset="0"/>
              </a:rPr>
              <a:t>Be mindful about sharing information, especially between groups or during a take home exam </a:t>
            </a:r>
          </a:p>
          <a:p>
            <a:pPr marL="0" indent="0">
              <a:buNone/>
            </a:pPr>
            <a:r>
              <a:rPr lang="en-US" sz="2400" b="1" dirty="0">
                <a:latin typeface="Arial" panose="020B0604020202020204" pitchFamily="34" charset="0"/>
                <a:cs typeface="Arial" panose="020B0604020202020204" pitchFamily="34" charset="0"/>
              </a:rPr>
              <a:t>What is Your Responsibility</a:t>
            </a:r>
          </a:p>
          <a:p>
            <a:r>
              <a:rPr lang="en-US" sz="2000" dirty="0" smtClean="0">
                <a:latin typeface="Arial" panose="020B0604020202020204" pitchFamily="34" charset="0"/>
                <a:cs typeface="Arial" panose="020B0604020202020204" pitchFamily="34" charset="0"/>
              </a:rPr>
              <a:t>Be sure to learn from each of your instructors how the Honor Code applies specifically to that course; clarify any questions you have about individual and group work</a:t>
            </a:r>
          </a:p>
          <a:p>
            <a:r>
              <a:rPr lang="en-US" sz="2000" dirty="0" smtClean="0">
                <a:latin typeface="Arial" panose="020B0604020202020204" pitchFamily="34" charset="0"/>
                <a:cs typeface="Arial" panose="020B0604020202020204" pitchFamily="34" charset="0"/>
              </a:rPr>
              <a:t>When in doubt--ASK</a:t>
            </a:r>
          </a:p>
          <a:p>
            <a:pPr marL="0" indent="0">
              <a:buNone/>
            </a:pPr>
            <a:endParaRPr lang="en-US" sz="2400" dirty="0" smtClean="0">
              <a:latin typeface="Arial" panose="020B0604020202020204" pitchFamily="34" charset="0"/>
              <a:cs typeface="Arial" panose="020B0604020202020204" pitchFamily="34" charset="0"/>
            </a:endParaRPr>
          </a:p>
        </p:txBody>
      </p:sp>
      <p:sp>
        <p:nvSpPr>
          <p:cNvPr id="2" name="Rectangle 1"/>
          <p:cNvSpPr/>
          <p:nvPr/>
        </p:nvSpPr>
        <p:spPr>
          <a:xfrm>
            <a:off x="1046522" y="1216357"/>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6165994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081" y="1636530"/>
            <a:ext cx="8403096" cy="4790647"/>
          </a:xfrm>
        </p:spPr>
        <p:txBody>
          <a:bodyPr/>
          <a:lstStyle/>
          <a:p>
            <a:pPr marL="0" indent="0">
              <a:buNone/>
            </a:pPr>
            <a:r>
              <a:rPr lang="en-US" sz="2400" b="1" dirty="0">
                <a:latin typeface="Arial" panose="020B0604020202020204" pitchFamily="34" charset="0"/>
                <a:cs typeface="Arial" panose="020B0604020202020204" pitchFamily="34" charset="0"/>
              </a:rPr>
              <a:t>Honor Code Violations </a:t>
            </a:r>
          </a:p>
          <a:p>
            <a:r>
              <a:rPr lang="en-US" sz="2400" dirty="0">
                <a:latin typeface="Arial" panose="020B0604020202020204" pitchFamily="34" charset="0"/>
                <a:cs typeface="Arial" panose="020B0604020202020204" pitchFamily="34" charset="0"/>
              </a:rPr>
              <a:t>Plagiarism - Submitting </a:t>
            </a:r>
            <a:r>
              <a:rPr lang="en-US" sz="2400" u="sng" dirty="0">
                <a:latin typeface="Arial" panose="020B0604020202020204" pitchFamily="34" charset="0"/>
                <a:cs typeface="Arial" panose="020B0604020202020204" pitchFamily="34" charset="0"/>
              </a:rPr>
              <a:t>without citation </a:t>
            </a:r>
            <a:r>
              <a:rPr lang="en-US" sz="2400" dirty="0">
                <a:latin typeface="Arial" panose="020B0604020202020204" pitchFamily="34" charset="0"/>
                <a:cs typeface="Arial" panose="020B0604020202020204" pitchFamily="34" charset="0"/>
              </a:rPr>
              <a:t>work that incorporates someone else’s </a:t>
            </a:r>
            <a:r>
              <a:rPr lang="en-US" sz="2400" dirty="0" smtClean="0">
                <a:latin typeface="Arial" panose="020B0604020202020204" pitchFamily="34" charset="0"/>
                <a:cs typeface="Arial" panose="020B0604020202020204" pitchFamily="34" charset="0"/>
              </a:rPr>
              <a:t>ideas; </a:t>
            </a:r>
            <a:r>
              <a:rPr lang="en-US" sz="2400" dirty="0">
                <a:latin typeface="Arial" panose="020B0604020202020204" pitchFamily="34" charset="0"/>
                <a:cs typeface="Arial" panose="020B0604020202020204" pitchFamily="34" charset="0"/>
              </a:rPr>
              <a:t>for example:</a:t>
            </a:r>
          </a:p>
          <a:p>
            <a:pPr lvl="1"/>
            <a:r>
              <a:rPr lang="en-US" sz="2200" dirty="0">
                <a:latin typeface="Arial" panose="020B0604020202020204" pitchFamily="34" charset="0"/>
                <a:cs typeface="Arial" panose="020B0604020202020204" pitchFamily="34" charset="0"/>
              </a:rPr>
              <a:t>Sentences copied </a:t>
            </a:r>
            <a:r>
              <a:rPr lang="en-US" sz="2200" dirty="0" smtClean="0">
                <a:latin typeface="Arial" panose="020B0604020202020204" pitchFamily="34" charset="0"/>
                <a:cs typeface="Arial" panose="020B0604020202020204" pitchFamily="34" charset="0"/>
              </a:rPr>
              <a:t>from a </a:t>
            </a:r>
            <a:r>
              <a:rPr lang="en-US" sz="2200" dirty="0">
                <a:latin typeface="Arial" panose="020B0604020202020204" pitchFamily="34" charset="0"/>
                <a:cs typeface="Arial" panose="020B0604020202020204" pitchFamily="34" charset="0"/>
              </a:rPr>
              <a:t>book, article, essay, </a:t>
            </a:r>
            <a:r>
              <a:rPr lang="en-US" sz="2200" dirty="0" smtClean="0">
                <a:latin typeface="Arial" panose="020B0604020202020204" pitchFamily="34" charset="0"/>
                <a:cs typeface="Arial" panose="020B0604020202020204" pitchFamily="34" charset="0"/>
              </a:rPr>
              <a:t>website, </a:t>
            </a:r>
            <a:r>
              <a:rPr lang="en-US" sz="2200" dirty="0">
                <a:latin typeface="Arial" panose="020B0604020202020204" pitchFamily="34" charset="0"/>
                <a:cs typeface="Arial" panose="020B0604020202020204" pitchFamily="34" charset="0"/>
              </a:rPr>
              <a:t>or newspaper, whether or not the material in question is </a:t>
            </a:r>
            <a:r>
              <a:rPr lang="en-US" sz="2200" dirty="0" smtClean="0">
                <a:latin typeface="Arial" panose="020B0604020202020204" pitchFamily="34" charset="0"/>
                <a:cs typeface="Arial" panose="020B0604020202020204" pitchFamily="34" charset="0"/>
              </a:rPr>
              <a:t>copyrighted</a:t>
            </a:r>
            <a:endParaRPr lang="en-US" sz="2200" dirty="0">
              <a:latin typeface="Arial" panose="020B0604020202020204" pitchFamily="34" charset="0"/>
              <a:cs typeface="Arial" panose="020B0604020202020204" pitchFamily="34" charset="0"/>
            </a:endParaRPr>
          </a:p>
          <a:p>
            <a:pPr lvl="1"/>
            <a:r>
              <a:rPr lang="en-US" sz="2200" dirty="0" smtClean="0">
                <a:latin typeface="Arial" panose="020B0604020202020204" pitchFamily="34" charset="0"/>
                <a:cs typeface="Arial" panose="020B0604020202020204" pitchFamily="34" charset="0"/>
              </a:rPr>
              <a:t>Information copied from another </a:t>
            </a:r>
            <a:r>
              <a:rPr lang="en-US" sz="2200" dirty="0">
                <a:latin typeface="Arial" panose="020B0604020202020204" pitchFamily="34" charset="0"/>
                <a:cs typeface="Arial" panose="020B0604020202020204" pitchFamily="34" charset="0"/>
              </a:rPr>
              <a:t>student’s paper, notebook, or </a:t>
            </a:r>
            <a:r>
              <a:rPr lang="en-US" sz="2200" dirty="0" smtClean="0">
                <a:latin typeface="Arial" panose="020B0604020202020204" pitchFamily="34" charset="0"/>
                <a:cs typeface="Arial" panose="020B0604020202020204" pitchFamily="34" charset="0"/>
              </a:rPr>
              <a:t>exam</a:t>
            </a:r>
          </a:p>
          <a:p>
            <a:pPr lvl="1"/>
            <a:r>
              <a:rPr lang="en-US" sz="2200" dirty="0" smtClean="0">
                <a:latin typeface="Arial" panose="020B0604020202020204" pitchFamily="34" charset="0"/>
                <a:cs typeface="Arial" panose="020B0604020202020204" pitchFamily="34" charset="0"/>
              </a:rPr>
              <a:t>Statements </a:t>
            </a:r>
            <a:r>
              <a:rPr lang="en-US" sz="2200" dirty="0">
                <a:latin typeface="Arial" panose="020B0604020202020204" pitchFamily="34" charset="0"/>
                <a:cs typeface="Arial" panose="020B0604020202020204" pitchFamily="34" charset="0"/>
              </a:rPr>
              <a:t>paraphrased from written or printed media material, including websites</a:t>
            </a:r>
          </a:p>
          <a:p>
            <a:pPr lvl="1"/>
            <a:r>
              <a:rPr lang="en-US" sz="2200" dirty="0">
                <a:latin typeface="Arial" panose="020B0604020202020204" pitchFamily="34" charset="0"/>
                <a:cs typeface="Arial" panose="020B0604020202020204" pitchFamily="34" charset="0"/>
              </a:rPr>
              <a:t>Ideas lifted from books, essays, and websites</a:t>
            </a:r>
          </a:p>
          <a:p>
            <a:pPr marL="514350" indent="-457200"/>
            <a:r>
              <a:rPr lang="en-US" sz="2400" dirty="0">
                <a:latin typeface="Arial" panose="020B0604020202020204" pitchFamily="34" charset="0"/>
                <a:cs typeface="Arial" panose="020B0604020202020204" pitchFamily="34" charset="0"/>
              </a:rPr>
              <a:t>Cite </a:t>
            </a:r>
            <a:r>
              <a:rPr lang="en-US" sz="2400" dirty="0" smtClean="0">
                <a:latin typeface="Arial" panose="020B0604020202020204" pitchFamily="34" charset="0"/>
                <a:cs typeface="Arial" panose="020B0604020202020204" pitchFamily="34" charset="0"/>
              </a:rPr>
              <a:t>all sources!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2400" dirty="0"/>
          </a:p>
          <a:p>
            <a:endParaRPr lang="en-US" dirty="0"/>
          </a:p>
        </p:txBody>
      </p:sp>
      <p:sp>
        <p:nvSpPr>
          <p:cNvPr id="2" name="Rectangle 1"/>
          <p:cNvSpPr/>
          <p:nvPr/>
        </p:nvSpPr>
        <p:spPr>
          <a:xfrm>
            <a:off x="1019361" y="1189197"/>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0289937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smtClean="0">
                <a:latin typeface="Arial" panose="020B0604020202020204" pitchFamily="34" charset="0"/>
                <a:cs typeface="Arial" panose="020B0604020202020204" pitchFamily="34" charset="0"/>
              </a:rPr>
              <a:t>Other Honor Code Violations</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Giving or receiving unauthorized aid on an exam or quiz</a:t>
            </a:r>
          </a:p>
          <a:p>
            <a:r>
              <a:rPr lang="en-US" sz="2400" dirty="0">
                <a:latin typeface="Arial" panose="020B0604020202020204" pitchFamily="34" charset="0"/>
                <a:cs typeface="Arial" panose="020B0604020202020204" pitchFamily="34" charset="0"/>
              </a:rPr>
              <a:t>Falsifying data of any kind</a:t>
            </a:r>
          </a:p>
          <a:p>
            <a:r>
              <a:rPr lang="en-US" sz="2400" dirty="0">
                <a:latin typeface="Arial" panose="020B0604020202020204" pitchFamily="34" charset="0"/>
                <a:cs typeface="Arial" panose="020B0604020202020204" pitchFamily="34" charset="0"/>
              </a:rPr>
              <a:t>Giving a false reason for requesting a make-up examination, an extension on an assignment, or an excused absence</a:t>
            </a:r>
          </a:p>
          <a:p>
            <a:r>
              <a:rPr lang="en-US" sz="2400" dirty="0">
                <a:latin typeface="Arial" panose="020B0604020202020204" pitchFamily="34" charset="0"/>
                <a:cs typeface="Arial" panose="020B0604020202020204" pitchFamily="34" charset="0"/>
              </a:rPr>
              <a:t>Turning in the same work for two or more courses without the explicit approval of all of the instructors </a:t>
            </a:r>
            <a:r>
              <a:rPr lang="en-US" sz="2400" dirty="0" smtClean="0">
                <a:latin typeface="Arial" panose="020B0604020202020204" pitchFamily="34" charset="0"/>
                <a:cs typeface="Arial" panose="020B0604020202020204" pitchFamily="34" charset="0"/>
              </a:rPr>
              <a:t>involved</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Failing to take responsible action upon witnessing or becoming aware of an Honor Code violation</a:t>
            </a:r>
          </a:p>
          <a:p>
            <a:endParaRPr lang="en-US" dirty="0"/>
          </a:p>
        </p:txBody>
      </p:sp>
      <p:sp>
        <p:nvSpPr>
          <p:cNvPr id="2" name="Rectangle 1"/>
          <p:cNvSpPr/>
          <p:nvPr/>
        </p:nvSpPr>
        <p:spPr>
          <a:xfrm>
            <a:off x="983148" y="1221816"/>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8402325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610600" cy="4742847"/>
          </a:xfrm>
        </p:spPr>
        <p:txBody>
          <a:bodyPr/>
          <a:lstStyle/>
          <a:p>
            <a:pPr marL="0" indent="0">
              <a:buNone/>
            </a:pPr>
            <a:r>
              <a:rPr lang="en-US" sz="2400" b="1" dirty="0">
                <a:latin typeface="Arial" panose="020B0604020202020204" pitchFamily="34" charset="0"/>
                <a:cs typeface="Arial" panose="020B0604020202020204" pitchFamily="34" charset="0"/>
              </a:rPr>
              <a:t>IF YOU WITNESS AN HONOR CODE </a:t>
            </a:r>
            <a:r>
              <a:rPr lang="en-US" sz="2400" b="1" dirty="0" smtClean="0">
                <a:latin typeface="Arial" panose="020B0604020202020204" pitchFamily="34" charset="0"/>
                <a:cs typeface="Arial" panose="020B0604020202020204" pitchFamily="34" charset="0"/>
              </a:rPr>
              <a:t>VIOLATION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you witness a violation of the Honor Code or believe it has been violated, </a:t>
            </a:r>
            <a:r>
              <a:rPr lang="en-US" sz="2400" dirty="0" smtClean="0">
                <a:latin typeface="Arial" panose="020B0604020202020204" pitchFamily="34" charset="0"/>
                <a:cs typeface="Arial" panose="020B0604020202020204" pitchFamily="34" charset="0"/>
              </a:rPr>
              <a:t>consider </a:t>
            </a:r>
            <a:r>
              <a:rPr lang="en-US" sz="2400" dirty="0">
                <a:latin typeface="Arial" panose="020B0604020202020204" pitchFamily="34" charset="0"/>
                <a:cs typeface="Arial" panose="020B0604020202020204" pitchFamily="34" charset="0"/>
              </a:rPr>
              <a:t>talking with the suspected </a:t>
            </a:r>
            <a:r>
              <a:rPr lang="en-US" sz="2400" dirty="0" smtClean="0">
                <a:latin typeface="Arial" panose="020B0604020202020204" pitchFamily="34" charset="0"/>
                <a:cs typeface="Arial" panose="020B0604020202020204" pitchFamily="34" charset="0"/>
              </a:rPr>
              <a:t>student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the student admits responsibility, urge the student to report him/herself to the instructor </a:t>
            </a:r>
          </a:p>
          <a:p>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you are not comfortable confronting the student, you may choose </a:t>
            </a:r>
            <a:r>
              <a:rPr lang="en-US" sz="2400" dirty="0" smtClean="0">
                <a:latin typeface="Arial" panose="020B0604020202020204" pitchFamily="34" charset="0"/>
                <a:cs typeface="Arial" panose="020B0604020202020204" pitchFamily="34" charset="0"/>
              </a:rPr>
              <a:t>to discuss </a:t>
            </a:r>
            <a:r>
              <a:rPr lang="en-US" sz="2400" dirty="0">
                <a:latin typeface="Arial" panose="020B0604020202020204" pitchFamily="34" charset="0"/>
                <a:cs typeface="Arial" panose="020B0604020202020204" pitchFamily="34" charset="0"/>
              </a:rPr>
              <a:t>the observed action(s) with the </a:t>
            </a:r>
            <a:r>
              <a:rPr lang="en-US" sz="2400" dirty="0" smtClean="0">
                <a:latin typeface="Arial" panose="020B0604020202020204" pitchFamily="34" charset="0"/>
                <a:cs typeface="Arial" panose="020B0604020202020204" pitchFamily="34" charset="0"/>
              </a:rPr>
              <a:t>instructor, not </a:t>
            </a:r>
            <a:r>
              <a:rPr lang="en-US" sz="2400" dirty="0">
                <a:latin typeface="Arial" panose="020B0604020202020204" pitchFamily="34" charset="0"/>
                <a:cs typeface="Arial" panose="020B0604020202020204" pitchFamily="34" charset="0"/>
              </a:rPr>
              <a:t>naming those involved, and determine if the act merits </a:t>
            </a:r>
            <a:r>
              <a:rPr lang="en-US" sz="2400" dirty="0" smtClean="0">
                <a:latin typeface="Arial" panose="020B0604020202020204" pitchFamily="34" charset="0"/>
                <a:cs typeface="Arial" panose="020B0604020202020204" pitchFamily="34" charset="0"/>
              </a:rPr>
              <a:t>action</a:t>
            </a:r>
          </a:p>
          <a:p>
            <a:r>
              <a:rPr lang="en-US" sz="2400" dirty="0">
                <a:latin typeface="Arial" panose="020B0604020202020204" pitchFamily="34" charset="0"/>
                <a:cs typeface="Arial" panose="020B0604020202020204" pitchFamily="34" charset="0"/>
              </a:rPr>
              <a:t>Report the specific act of alleged academic dishonesty to the </a:t>
            </a:r>
            <a:r>
              <a:rPr lang="en-US" sz="2400" dirty="0" smtClean="0">
                <a:latin typeface="Arial" panose="020B0604020202020204" pitchFamily="34" charset="0"/>
                <a:cs typeface="Arial" panose="020B0604020202020204" pitchFamily="34" charset="0"/>
              </a:rPr>
              <a:t>instructor</a:t>
            </a:r>
          </a:p>
          <a:p>
            <a:endParaRPr lang="en-US" sz="2400" dirty="0"/>
          </a:p>
        </p:txBody>
      </p:sp>
      <p:sp>
        <p:nvSpPr>
          <p:cNvPr id="2" name="Rectangle 1"/>
          <p:cNvSpPr/>
          <p:nvPr/>
        </p:nvSpPr>
        <p:spPr>
          <a:xfrm>
            <a:off x="1019361" y="120371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0675319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56846" y="1740226"/>
            <a:ext cx="7315200" cy="1143000"/>
          </a:xfrm>
        </p:spPr>
        <p:txBody>
          <a:bodyPr/>
          <a:lstStyle/>
          <a:p>
            <a:pPr eaLnBrk="1" hangingPunct="1"/>
            <a:r>
              <a:rPr lang="en-US" altLang="en-US" sz="3600" dirty="0" smtClean="0">
                <a:latin typeface="Arial" panose="020B0604020202020204" pitchFamily="34" charset="0"/>
                <a:cs typeface="Arial" panose="020B0604020202020204" pitchFamily="34" charset="0"/>
              </a:rPr>
              <a:t>What is Student Services?</a:t>
            </a:r>
          </a:p>
        </p:txBody>
      </p:sp>
      <p:sp>
        <p:nvSpPr>
          <p:cNvPr id="8195" name="Content Placeholder 2"/>
          <p:cNvSpPr>
            <a:spLocks noGrp="1"/>
          </p:cNvSpPr>
          <p:nvPr>
            <p:ph idx="1"/>
          </p:nvPr>
        </p:nvSpPr>
        <p:spPr>
          <a:xfrm>
            <a:off x="310662" y="2443610"/>
            <a:ext cx="8610600" cy="4033390"/>
          </a:xfrm>
        </p:spPr>
        <p:txBody>
          <a:bodyPr/>
          <a:lstStyle/>
          <a:p>
            <a:r>
              <a:rPr lang="en-US" altLang="en-US" sz="2200" dirty="0">
                <a:latin typeface="Arial" panose="020B0604020202020204" pitchFamily="34" charset="0"/>
                <a:cs typeface="Arial" panose="020B0604020202020204" pitchFamily="34" charset="0"/>
              </a:rPr>
              <a:t>General support &amp; tools for leadership and career goals </a:t>
            </a:r>
          </a:p>
          <a:p>
            <a:r>
              <a:rPr lang="en-US" altLang="en-US" sz="2200" dirty="0">
                <a:latin typeface="Arial" panose="020B0604020202020204" pitchFamily="34" charset="0"/>
                <a:cs typeface="Arial" panose="020B0604020202020204" pitchFamily="34" charset="0"/>
              </a:rPr>
              <a:t>Liaison to campus resources</a:t>
            </a:r>
          </a:p>
          <a:p>
            <a:r>
              <a:rPr lang="en-US" altLang="en-US" sz="2200" dirty="0">
                <a:latin typeface="Arial" panose="020B0604020202020204" pitchFamily="34" charset="0"/>
                <a:cs typeface="Arial" panose="020B0604020202020204" pitchFamily="34" charset="0"/>
              </a:rPr>
              <a:t>Curriculum and classroom scheduling</a:t>
            </a:r>
          </a:p>
          <a:p>
            <a:r>
              <a:rPr lang="en-US" altLang="en-US" sz="2200" dirty="0">
                <a:latin typeface="Arial" panose="020B0604020202020204" pitchFamily="34" charset="0"/>
                <a:cs typeface="Arial" panose="020B0604020202020204" pitchFamily="34" charset="0"/>
              </a:rPr>
              <a:t>Collaboration with faculty</a:t>
            </a:r>
          </a:p>
          <a:p>
            <a:r>
              <a:rPr lang="en-US" altLang="en-US" sz="2200" dirty="0">
                <a:latin typeface="Arial" panose="020B0604020202020204" pitchFamily="34" charset="0"/>
                <a:cs typeface="Arial" panose="020B0604020202020204" pitchFamily="34" charset="0"/>
              </a:rPr>
              <a:t>Academic advising</a:t>
            </a:r>
          </a:p>
          <a:p>
            <a:r>
              <a:rPr lang="en-US" altLang="en-US" sz="2200" dirty="0">
                <a:latin typeface="Arial" panose="020B0604020202020204" pitchFamily="34" charset="0"/>
                <a:cs typeface="Arial" panose="020B0604020202020204" pitchFamily="34" charset="0"/>
              </a:rPr>
              <a:t>“Interterm” &amp; other experiential learning opportunities</a:t>
            </a:r>
          </a:p>
          <a:p>
            <a:r>
              <a:rPr lang="en-US" altLang="en-US" sz="2200" dirty="0">
                <a:latin typeface="Arial" panose="020B0604020202020204" pitchFamily="34" charset="0"/>
                <a:cs typeface="Arial" panose="020B0604020202020204" pitchFamily="34" charset="0"/>
              </a:rPr>
              <a:t>International immersions</a:t>
            </a:r>
          </a:p>
          <a:p>
            <a:r>
              <a:rPr lang="en-US" altLang="en-US" sz="2200" dirty="0">
                <a:latin typeface="Arial" panose="020B0604020202020204" pitchFamily="34" charset="0"/>
                <a:cs typeface="Arial" panose="020B0604020202020204" pitchFamily="34" charset="0"/>
              </a:rPr>
              <a:t>Graduate Business (MBA, MSA, MSM) student leadership, clubs, &amp; committees</a:t>
            </a:r>
          </a:p>
          <a:p>
            <a:r>
              <a:rPr lang="en-US" altLang="en-US" sz="2200" dirty="0">
                <a:latin typeface="Arial" panose="020B0604020202020204" pitchFamily="34" charset="0"/>
                <a:cs typeface="Arial" panose="020B0604020202020204" pitchFamily="34" charset="0"/>
              </a:rPr>
              <a:t>Graduate Business Commencement Ceremony</a:t>
            </a:r>
          </a:p>
          <a:p>
            <a:pPr marL="0" indent="0" eaLnBrk="1" hangingPunct="1">
              <a:buNone/>
            </a:pPr>
            <a:endParaRPr lang="en-US" altLang="en-US" sz="2200" dirty="0">
              <a:latin typeface="Arial" panose="020B0604020202020204" pitchFamily="34" charset="0"/>
              <a:cs typeface="Arial" panose="020B0604020202020204" pitchFamily="34" charset="0"/>
            </a:endParaRPr>
          </a:p>
        </p:txBody>
      </p:sp>
      <p:sp>
        <p:nvSpPr>
          <p:cNvPr id="2" name="Rectangle 1"/>
          <p:cNvSpPr/>
          <p:nvPr/>
        </p:nvSpPr>
        <p:spPr>
          <a:xfrm>
            <a:off x="983147" y="1203868"/>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2509253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54804" y="1659500"/>
            <a:ext cx="8085762" cy="621687"/>
          </a:xfrm>
        </p:spPr>
        <p:txBody>
          <a:bodyPr/>
          <a:lstStyle/>
          <a:p>
            <a:pPr eaLnBrk="1" hangingPunct="1"/>
            <a:r>
              <a:rPr lang="en-US" altLang="en-US" sz="3600" dirty="0" smtClean="0">
                <a:latin typeface="Arial" panose="020B0604020202020204" pitchFamily="34" charset="0"/>
                <a:cs typeface="Arial" panose="020B0604020202020204" pitchFamily="34" charset="0"/>
              </a:rPr>
              <a:t>What would you do?</a:t>
            </a:r>
          </a:p>
        </p:txBody>
      </p:sp>
      <p:sp>
        <p:nvSpPr>
          <p:cNvPr id="27651" name="Content Placeholder 2"/>
          <p:cNvSpPr>
            <a:spLocks noGrp="1"/>
          </p:cNvSpPr>
          <p:nvPr>
            <p:ph idx="1"/>
          </p:nvPr>
        </p:nvSpPr>
        <p:spPr>
          <a:xfrm>
            <a:off x="673768" y="2479548"/>
            <a:ext cx="7844589" cy="4036755"/>
          </a:xfrm>
        </p:spPr>
        <p:txBody>
          <a:bodyPr/>
          <a:lstStyle/>
          <a:p>
            <a:r>
              <a:rPr lang="en-US" altLang="en-US" sz="2800" dirty="0" smtClean="0">
                <a:latin typeface="Arial" panose="020B0604020202020204" pitchFamily="34" charset="0"/>
                <a:cs typeface="Arial" panose="020B0604020202020204" pitchFamily="34" charset="0"/>
              </a:rPr>
              <a:t>Please discuss in groups the following situations</a:t>
            </a:r>
          </a:p>
          <a:p>
            <a:endParaRPr lang="en-US" altLang="en-US" sz="2800" dirty="0" smtClean="0">
              <a:latin typeface="Arial" panose="020B0604020202020204" pitchFamily="34" charset="0"/>
              <a:cs typeface="Arial" panose="020B0604020202020204" pitchFamily="34" charset="0"/>
            </a:endParaRPr>
          </a:p>
          <a:p>
            <a:pPr marL="457200" lvl="1" indent="0">
              <a:buNone/>
            </a:pPr>
            <a:endParaRPr lang="en-US" altLang="en-US" sz="2400" dirty="0" smtClean="0">
              <a:latin typeface="Arial" panose="020B0604020202020204" pitchFamily="34" charset="0"/>
              <a:cs typeface="Arial" panose="020B0604020202020204" pitchFamily="34" charset="0"/>
            </a:endParaRPr>
          </a:p>
          <a:p>
            <a:pPr lvl="1"/>
            <a:endParaRPr lang="en-US" altLang="en-US" sz="2400" dirty="0" smtClean="0">
              <a:latin typeface="Arial" panose="020B0604020202020204" pitchFamily="34" charset="0"/>
              <a:cs typeface="Arial" panose="020B0604020202020204" pitchFamily="34" charset="0"/>
            </a:endParaRPr>
          </a:p>
        </p:txBody>
      </p:sp>
      <p:sp>
        <p:nvSpPr>
          <p:cNvPr id="2" name="Rectangle 1"/>
          <p:cNvSpPr/>
          <p:nvPr/>
        </p:nvSpPr>
        <p:spPr>
          <a:xfrm>
            <a:off x="1059874" y="120093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250362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8606"/>
            <a:ext cx="8610600" cy="586422"/>
          </a:xfrm>
        </p:spPr>
        <p:txBody>
          <a:bodyPr/>
          <a:lstStyle/>
          <a:p>
            <a:pPr marL="0" indent="0" algn="ctr">
              <a:buNone/>
            </a:pPr>
            <a:r>
              <a:rPr lang="en-US" dirty="0" smtClean="0">
                <a:latin typeface="Arial" panose="020B0604020202020204" pitchFamily="34" charset="0"/>
                <a:cs typeface="Arial" panose="020B0604020202020204" pitchFamily="34" charset="0"/>
              </a:rPr>
              <a:t>What would you do?</a:t>
            </a:r>
            <a:endParaRPr lang="en-US" sz="2000"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p:txBody>
      </p:sp>
      <p:sp>
        <p:nvSpPr>
          <p:cNvPr id="4" name="Rectangle 3"/>
          <p:cNvSpPr/>
          <p:nvPr/>
        </p:nvSpPr>
        <p:spPr>
          <a:xfrm>
            <a:off x="1082387" y="121618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6" name="Rectangle 2"/>
          <p:cNvSpPr>
            <a:spLocks noChangeArrowheads="1"/>
          </p:cNvSpPr>
          <p:nvPr/>
        </p:nvSpPr>
        <p:spPr bwMode="auto">
          <a:xfrm>
            <a:off x="362590" y="2220833"/>
            <a:ext cx="834262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800" u="sng" dirty="0">
                <a:latin typeface="Arial" panose="020B0604020202020204" pitchFamily="34" charset="0"/>
                <a:cs typeface="Arial" panose="020B0604020202020204" pitchFamily="34" charset="0"/>
              </a:rPr>
              <a:t>Scenario </a:t>
            </a:r>
            <a:r>
              <a:rPr lang="en-US" sz="2800" u="sng" dirty="0" smtClean="0">
                <a:latin typeface="Arial" panose="020B0604020202020204" pitchFamily="34" charset="0"/>
                <a:cs typeface="Arial" panose="020B0604020202020204" pitchFamily="34" charset="0"/>
              </a:rPr>
              <a:t>#1</a:t>
            </a:r>
            <a:endParaRPr lang="en-US" sz="2800" u="sng"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You are taking a final exam, which is being proctored by a member of the Student Services team because the professor is out of town. The professor gave instructions to the class that no cell phones or laptops should be used during the exam. You are sitting near the back of the classroom and notice that a classmate is using his cell phone. The Student Services proctor does not notice this. </a:t>
            </a:r>
            <a:r>
              <a:rPr lang="en-US" sz="2600" dirty="0" smtClean="0">
                <a:latin typeface="Arial" panose="020B0604020202020204" pitchFamily="34" charset="0"/>
                <a:cs typeface="Arial" panose="020B0604020202020204" pitchFamily="34" charset="0"/>
              </a:rPr>
              <a:t>Is this an Honor Code violation? What </a:t>
            </a:r>
            <a:r>
              <a:rPr lang="en-US" sz="2600" dirty="0">
                <a:latin typeface="Arial" panose="020B0604020202020204" pitchFamily="34" charset="0"/>
                <a:cs typeface="Arial" panose="020B0604020202020204" pitchFamily="34" charset="0"/>
              </a:rPr>
              <a:t>do you do?</a:t>
            </a:r>
          </a:p>
        </p:txBody>
      </p:sp>
    </p:spTree>
    <p:extLst>
      <p:ext uri="{BB962C8B-B14F-4D97-AF65-F5344CB8AC3E}">
        <p14:creationId xmlns:p14="http://schemas.microsoft.com/office/powerpoint/2010/main" val="29714687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8606"/>
            <a:ext cx="8610600" cy="586422"/>
          </a:xfrm>
        </p:spPr>
        <p:txBody>
          <a:bodyPr/>
          <a:lstStyle/>
          <a:p>
            <a:pPr marL="0" indent="0" algn="ctr">
              <a:buNone/>
            </a:pPr>
            <a:r>
              <a:rPr lang="en-US" dirty="0" smtClean="0">
                <a:latin typeface="Arial" panose="020B0604020202020204" pitchFamily="34" charset="0"/>
                <a:cs typeface="Arial" panose="020B0604020202020204" pitchFamily="34" charset="0"/>
              </a:rPr>
              <a:t>What would you do?</a:t>
            </a:r>
            <a:endParaRPr lang="en-US" sz="2000"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p:txBody>
      </p:sp>
      <p:sp>
        <p:nvSpPr>
          <p:cNvPr id="4" name="Rectangle 3"/>
          <p:cNvSpPr/>
          <p:nvPr/>
        </p:nvSpPr>
        <p:spPr>
          <a:xfrm>
            <a:off x="1082387" y="121618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6" name="Rectangle 2"/>
          <p:cNvSpPr>
            <a:spLocks noChangeArrowheads="1"/>
          </p:cNvSpPr>
          <p:nvPr/>
        </p:nvSpPr>
        <p:spPr bwMode="auto">
          <a:xfrm>
            <a:off x="315133" y="2358114"/>
            <a:ext cx="8596392" cy="375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800" u="sng" dirty="0">
                <a:latin typeface="Arial" panose="020B0604020202020204" pitchFamily="34" charset="0"/>
                <a:cs typeface="Arial" panose="020B0604020202020204" pitchFamily="34" charset="0"/>
              </a:rPr>
              <a:t>Scenario </a:t>
            </a:r>
            <a:r>
              <a:rPr lang="en-US" sz="2800" u="sng" dirty="0" smtClean="0">
                <a:latin typeface="Arial" panose="020B0604020202020204" pitchFamily="34" charset="0"/>
                <a:cs typeface="Arial" panose="020B0604020202020204" pitchFamily="34" charset="0"/>
              </a:rPr>
              <a:t>#2</a:t>
            </a:r>
            <a:endParaRPr lang="en-US" sz="2800" u="sng" dirty="0">
              <a:latin typeface="Arial" panose="020B0604020202020204" pitchFamily="34" charset="0"/>
              <a:cs typeface="Arial" panose="020B0604020202020204" pitchFamily="34" charset="0"/>
            </a:endParaRPr>
          </a:p>
          <a:p>
            <a:pPr>
              <a:lnSpc>
                <a:spcPct val="107000"/>
              </a:lnSpc>
              <a:spcAft>
                <a:spcPts val="600"/>
              </a:spcAft>
            </a:pPr>
            <a:r>
              <a:rPr lang="en-US" sz="2800" dirty="0">
                <a:latin typeface="Arial" panose="020B0604020202020204" pitchFamily="34" charset="0"/>
                <a:ea typeface="Calibri" panose="020F0502020204030204" pitchFamily="34" charset="0"/>
                <a:cs typeface="Arial" panose="020B0604020202020204" pitchFamily="34" charset="0"/>
              </a:rPr>
              <a:t>You are watching a team of classmates give a final presentation for a finance class. On one of the slides presented, you notice that a data chart matches one you have seen on the internet. However, no citation or reference is made about the data chart, either verbally or on the slide. </a:t>
            </a:r>
            <a:r>
              <a:rPr lang="en-US" sz="2800" dirty="0" smtClean="0">
                <a:latin typeface="Arial" panose="020B0604020202020204" pitchFamily="34" charset="0"/>
                <a:ea typeface="Calibri" panose="020F0502020204030204" pitchFamily="34" charset="0"/>
                <a:cs typeface="Arial" panose="020B0604020202020204" pitchFamily="34" charset="0"/>
              </a:rPr>
              <a:t>Is this an Honor Code violation? What </a:t>
            </a:r>
            <a:r>
              <a:rPr lang="en-US" sz="2800" dirty="0">
                <a:latin typeface="Arial" panose="020B0604020202020204" pitchFamily="34" charset="0"/>
                <a:ea typeface="Calibri" panose="020F0502020204030204" pitchFamily="34" charset="0"/>
                <a:cs typeface="Arial" panose="020B0604020202020204" pitchFamily="34" charset="0"/>
              </a:rPr>
              <a:t>do you do?</a:t>
            </a:r>
          </a:p>
        </p:txBody>
      </p:sp>
    </p:spTree>
    <p:extLst>
      <p:ext uri="{BB962C8B-B14F-4D97-AF65-F5344CB8AC3E}">
        <p14:creationId xmlns:p14="http://schemas.microsoft.com/office/powerpoint/2010/main" val="31435281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8606"/>
            <a:ext cx="8610600" cy="586422"/>
          </a:xfrm>
        </p:spPr>
        <p:txBody>
          <a:bodyPr/>
          <a:lstStyle/>
          <a:p>
            <a:pPr marL="0" indent="0" algn="ctr">
              <a:buNone/>
            </a:pPr>
            <a:r>
              <a:rPr lang="en-US" dirty="0" smtClean="0">
                <a:latin typeface="Arial" panose="020B0604020202020204" pitchFamily="34" charset="0"/>
                <a:cs typeface="Arial" panose="020B0604020202020204" pitchFamily="34" charset="0"/>
              </a:rPr>
              <a:t>What would you do?</a:t>
            </a:r>
            <a:endParaRPr lang="en-US" sz="2000"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p:txBody>
      </p:sp>
      <p:sp>
        <p:nvSpPr>
          <p:cNvPr id="4" name="Rectangle 3"/>
          <p:cNvSpPr/>
          <p:nvPr/>
        </p:nvSpPr>
        <p:spPr>
          <a:xfrm>
            <a:off x="1082387" y="121618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6" name="Rectangle 2"/>
          <p:cNvSpPr>
            <a:spLocks noChangeArrowheads="1"/>
          </p:cNvSpPr>
          <p:nvPr/>
        </p:nvSpPr>
        <p:spPr bwMode="auto">
          <a:xfrm>
            <a:off x="362590" y="2333871"/>
            <a:ext cx="8342620" cy="394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800" u="sng" dirty="0">
                <a:latin typeface="Arial" panose="020B0604020202020204" pitchFamily="34" charset="0"/>
                <a:cs typeface="Arial" panose="020B0604020202020204" pitchFamily="34" charset="0"/>
              </a:rPr>
              <a:t>Scenario </a:t>
            </a:r>
            <a:r>
              <a:rPr lang="en-US" sz="2800" u="sng" dirty="0" smtClean="0">
                <a:latin typeface="Arial" panose="020B0604020202020204" pitchFamily="34" charset="0"/>
                <a:cs typeface="Arial" panose="020B0604020202020204" pitchFamily="34" charset="0"/>
              </a:rPr>
              <a:t>#3</a:t>
            </a:r>
            <a:endParaRPr lang="en-US" sz="2800" u="sng" dirty="0">
              <a:latin typeface="Arial" panose="020B0604020202020204" pitchFamily="34" charset="0"/>
              <a:cs typeface="Arial" panose="020B0604020202020204" pitchFamily="34" charset="0"/>
            </a:endParaRPr>
          </a:p>
          <a:p>
            <a:pPr>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A business analytics course has two sections on Mondays and Wednesdays: one at 8:00 a.m. and one at 10:00 a.m. You are registered in the 8:00 a.m. section and have just completed the midterm exam. Leaving the classroom, you overhear a classmate from the 8:00 a.m. section sharing details of the exam with a classmate in the 10:00 a.m. section. </a:t>
            </a:r>
            <a:r>
              <a:rPr lang="en-US" sz="2600" dirty="0" smtClean="0">
                <a:latin typeface="Arial" panose="020B0604020202020204" pitchFamily="34" charset="0"/>
                <a:ea typeface="Calibri" panose="020F0502020204030204" pitchFamily="34" charset="0"/>
                <a:cs typeface="Arial" panose="020B0604020202020204" pitchFamily="34" charset="0"/>
              </a:rPr>
              <a:t>Is this an Honor Code violation? What </a:t>
            </a:r>
            <a:r>
              <a:rPr lang="en-US" sz="2600" dirty="0">
                <a:latin typeface="Arial" panose="020B0604020202020204" pitchFamily="34" charset="0"/>
                <a:ea typeface="Calibri" panose="020F0502020204030204" pitchFamily="34" charset="0"/>
                <a:cs typeface="Arial" panose="020B0604020202020204" pitchFamily="34" charset="0"/>
              </a:rPr>
              <a:t>do you do?</a:t>
            </a:r>
          </a:p>
        </p:txBody>
      </p:sp>
    </p:spTree>
    <p:extLst>
      <p:ext uri="{BB962C8B-B14F-4D97-AF65-F5344CB8AC3E}">
        <p14:creationId xmlns:p14="http://schemas.microsoft.com/office/powerpoint/2010/main" val="40852962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6328"/>
            <a:ext cx="8610600" cy="586422"/>
          </a:xfrm>
        </p:spPr>
        <p:txBody>
          <a:bodyPr/>
          <a:lstStyle/>
          <a:p>
            <a:pPr marL="0" indent="0" algn="ctr">
              <a:buNone/>
            </a:pPr>
            <a:r>
              <a:rPr lang="en-US" dirty="0" smtClean="0">
                <a:latin typeface="Arial" panose="020B0604020202020204" pitchFamily="34" charset="0"/>
                <a:cs typeface="Arial" panose="020B0604020202020204" pitchFamily="34" charset="0"/>
              </a:rPr>
              <a:t>What would you do?</a:t>
            </a:r>
            <a:endParaRPr lang="en-US" sz="2000"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p:txBody>
      </p:sp>
      <p:sp>
        <p:nvSpPr>
          <p:cNvPr id="4" name="Rectangle 3"/>
          <p:cNvSpPr/>
          <p:nvPr/>
        </p:nvSpPr>
        <p:spPr>
          <a:xfrm>
            <a:off x="1082387" y="121618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6" name="Rectangle 2"/>
          <p:cNvSpPr>
            <a:spLocks noChangeArrowheads="1"/>
          </p:cNvSpPr>
          <p:nvPr/>
        </p:nvSpPr>
        <p:spPr bwMode="auto">
          <a:xfrm>
            <a:off x="362590" y="2068510"/>
            <a:ext cx="8476610" cy="447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800" u="sng" dirty="0">
                <a:latin typeface="Arial" panose="020B0604020202020204" pitchFamily="34" charset="0"/>
                <a:cs typeface="Arial" panose="020B0604020202020204" pitchFamily="34" charset="0"/>
              </a:rPr>
              <a:t>Scenario </a:t>
            </a:r>
            <a:r>
              <a:rPr lang="en-US" sz="2800" u="sng" dirty="0" smtClean="0">
                <a:latin typeface="Arial" panose="020B0604020202020204" pitchFamily="34" charset="0"/>
                <a:cs typeface="Arial" panose="020B0604020202020204" pitchFamily="34" charset="0"/>
              </a:rPr>
              <a:t>#4</a:t>
            </a:r>
            <a:endParaRPr lang="en-US" sz="2800" u="sng" dirty="0">
              <a:latin typeface="Arial" panose="020B0604020202020204" pitchFamily="34" charset="0"/>
              <a:cs typeface="Arial" panose="020B0604020202020204" pitchFamily="34" charset="0"/>
            </a:endParaRPr>
          </a:p>
          <a:p>
            <a:pPr>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You and a classmate—who is also a good friend—are both taking an ethics elective together. The classmate has asked to take the course’s final exam a day early and the professor has granted this exception. You later learn that the real reason for the request is so that the student can attend a concert out of town on the day of the exam, but this was not the reason given to the professor. </a:t>
            </a:r>
            <a:r>
              <a:rPr lang="en-US" sz="2600" dirty="0" smtClean="0">
                <a:latin typeface="Arial" panose="020B0604020202020204" pitchFamily="34" charset="0"/>
                <a:ea typeface="Calibri" panose="020F0502020204030204" pitchFamily="34" charset="0"/>
                <a:cs typeface="Arial" panose="020B0604020202020204" pitchFamily="34" charset="0"/>
              </a:rPr>
              <a:t>Is this an honor code violation? </a:t>
            </a:r>
          </a:p>
          <a:p>
            <a:pPr>
              <a:lnSpc>
                <a:spcPct val="107000"/>
              </a:lnSpc>
              <a:spcAft>
                <a:spcPts val="800"/>
              </a:spcAft>
            </a:pPr>
            <a:r>
              <a:rPr lang="en-US" sz="2600" dirty="0" smtClean="0">
                <a:latin typeface="Arial" panose="020B0604020202020204" pitchFamily="34" charset="0"/>
                <a:ea typeface="Calibri" panose="020F0502020204030204" pitchFamily="34" charset="0"/>
                <a:cs typeface="Arial" panose="020B0604020202020204" pitchFamily="34" charset="0"/>
              </a:rPr>
              <a:t>What </a:t>
            </a:r>
            <a:r>
              <a:rPr lang="en-US" sz="2600" dirty="0">
                <a:latin typeface="Arial" panose="020B0604020202020204" pitchFamily="34" charset="0"/>
                <a:ea typeface="Calibri" panose="020F0502020204030204" pitchFamily="34" charset="0"/>
                <a:cs typeface="Arial" panose="020B0604020202020204" pitchFamily="34" charset="0"/>
              </a:rPr>
              <a:t>do you do?</a:t>
            </a:r>
          </a:p>
        </p:txBody>
      </p:sp>
    </p:spTree>
    <p:extLst>
      <p:ext uri="{BB962C8B-B14F-4D97-AF65-F5344CB8AC3E}">
        <p14:creationId xmlns:p14="http://schemas.microsoft.com/office/powerpoint/2010/main" val="25520001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440" y="1541389"/>
            <a:ext cx="8610600" cy="586422"/>
          </a:xfrm>
        </p:spPr>
        <p:txBody>
          <a:bodyPr/>
          <a:lstStyle/>
          <a:p>
            <a:pPr marL="0" indent="0" algn="ctr">
              <a:lnSpc>
                <a:spcPct val="107000"/>
              </a:lnSpc>
              <a:spcAft>
                <a:spcPts val="800"/>
              </a:spcAft>
              <a:buNone/>
            </a:pPr>
            <a:r>
              <a:rPr lang="en-US" sz="2800" dirty="0">
                <a:latin typeface="Arial" panose="020B0604020202020204" pitchFamily="34" charset="0"/>
                <a:ea typeface="Calibri" panose="020F0502020204030204" pitchFamily="34" charset="0"/>
                <a:cs typeface="Arial" panose="020B0604020202020204" pitchFamily="34" charset="0"/>
              </a:rPr>
              <a:t>Is this an Honor Code violation? What do you do?</a:t>
            </a: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p:txBody>
      </p:sp>
      <p:sp>
        <p:nvSpPr>
          <p:cNvPr id="4" name="Rectangle 3"/>
          <p:cNvSpPr/>
          <p:nvPr/>
        </p:nvSpPr>
        <p:spPr>
          <a:xfrm>
            <a:off x="1082387" y="121618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6" name="Rectangle 2"/>
          <p:cNvSpPr>
            <a:spLocks noChangeArrowheads="1"/>
          </p:cNvSpPr>
          <p:nvPr/>
        </p:nvSpPr>
        <p:spPr bwMode="auto">
          <a:xfrm>
            <a:off x="4491245" y="4405134"/>
            <a:ext cx="4652755" cy="231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b="1" u="sng" dirty="0">
                <a:latin typeface="Arial" panose="020B0604020202020204" pitchFamily="34" charset="0"/>
                <a:cs typeface="Arial" panose="020B0604020202020204" pitchFamily="34" charset="0"/>
              </a:rPr>
              <a:t>Scenario </a:t>
            </a:r>
            <a:r>
              <a:rPr lang="en-US" sz="1600" b="1" u="sng" dirty="0" smtClean="0">
                <a:latin typeface="Arial" panose="020B0604020202020204" pitchFamily="34" charset="0"/>
                <a:cs typeface="Arial" panose="020B0604020202020204" pitchFamily="34" charset="0"/>
              </a:rPr>
              <a:t>#4</a:t>
            </a:r>
            <a:endParaRPr lang="en-US" sz="1600" b="1" u="sng" dirty="0">
              <a:latin typeface="Arial" panose="020B0604020202020204" pitchFamily="34" charset="0"/>
              <a:cs typeface="Arial" panose="020B0604020202020204" pitchFamily="34" charset="0"/>
            </a:endParaRPr>
          </a:p>
          <a:p>
            <a:pPr algn="ctr">
              <a:lnSpc>
                <a:spcPct val="107000"/>
              </a:lnSpc>
              <a:spcAft>
                <a:spcPts val="800"/>
              </a:spcAft>
            </a:pPr>
            <a:r>
              <a:rPr lang="en-US" sz="1500" dirty="0">
                <a:latin typeface="Arial" panose="020B0604020202020204" pitchFamily="34" charset="0"/>
                <a:ea typeface="Calibri" panose="020F0502020204030204" pitchFamily="34" charset="0"/>
                <a:cs typeface="Arial" panose="020B0604020202020204" pitchFamily="34" charset="0"/>
              </a:rPr>
              <a:t>You and a classmate—who is also a good friend—are both taking an ethics elective together. The classmate has asked to take the course’s final exam a day early and the professor has granted this exception. You later learn that the real reason for the request is so that the student can attend a concert out of town on the day of the exam, but this was not the reason given to the professor. </a:t>
            </a:r>
          </a:p>
        </p:txBody>
      </p:sp>
      <p:sp>
        <p:nvSpPr>
          <p:cNvPr id="2" name="TextBox 1"/>
          <p:cNvSpPr txBox="1"/>
          <p:nvPr/>
        </p:nvSpPr>
        <p:spPr>
          <a:xfrm>
            <a:off x="163883" y="4438477"/>
            <a:ext cx="4197990" cy="2281137"/>
          </a:xfrm>
          <a:prstGeom prst="rect">
            <a:avLst/>
          </a:prstGeom>
          <a:noFill/>
        </p:spPr>
        <p:txBody>
          <a:bodyPr wrap="square" rtlCol="0">
            <a:spAutoFit/>
          </a:bodyPr>
          <a:lstStyle/>
          <a:p>
            <a:pPr algn="ctr"/>
            <a:r>
              <a:rPr lang="en-US" sz="1500" b="1" u="sng" dirty="0">
                <a:latin typeface="Arial" panose="020B0604020202020204" pitchFamily="34" charset="0"/>
                <a:cs typeface="Arial" panose="020B0604020202020204" pitchFamily="34" charset="0"/>
              </a:rPr>
              <a:t>Scenario #3</a:t>
            </a:r>
          </a:p>
          <a:p>
            <a:pPr algn="ctr">
              <a:lnSpc>
                <a:spcPct val="107000"/>
              </a:lnSpc>
              <a:spcAft>
                <a:spcPts val="800"/>
              </a:spcAft>
            </a:pPr>
            <a:r>
              <a:rPr lang="en-US" sz="1500" dirty="0">
                <a:latin typeface="Arial" panose="020B0604020202020204" pitchFamily="34" charset="0"/>
                <a:ea typeface="Calibri" panose="020F0502020204030204" pitchFamily="34" charset="0"/>
                <a:cs typeface="Arial" panose="020B0604020202020204" pitchFamily="34" charset="0"/>
              </a:rPr>
              <a:t>A business analytics course has two sections on Mondays and Wednesdays: one at 8:00 a.m. and one at 10:00 a.m. You are registered in the 8:00 a.m. section and have just completed the midterm exam. Leaving the classroom, you overhear a classmate from the 8:00 a.m. section sharing details of the exam with a classmate in the 10:00 a.m. section. </a:t>
            </a:r>
            <a:endParaRPr lang="en-US" sz="15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4886035" y="2088518"/>
            <a:ext cx="4184073" cy="2052100"/>
          </a:xfrm>
          <a:prstGeom prst="rect">
            <a:avLst/>
          </a:prstGeom>
          <a:noFill/>
        </p:spPr>
        <p:txBody>
          <a:bodyPr wrap="square" rtlCol="0">
            <a:spAutoFit/>
          </a:bodyPr>
          <a:lstStyle/>
          <a:p>
            <a:pPr algn="ctr"/>
            <a:r>
              <a:rPr lang="en-US" sz="1500" b="1" u="sng" dirty="0">
                <a:latin typeface="Arial" panose="020B0604020202020204" pitchFamily="34" charset="0"/>
                <a:cs typeface="Arial" panose="020B0604020202020204" pitchFamily="34" charset="0"/>
              </a:rPr>
              <a:t>Scenario #2</a:t>
            </a:r>
          </a:p>
          <a:p>
            <a:pPr algn="ctr">
              <a:lnSpc>
                <a:spcPct val="107000"/>
              </a:lnSpc>
              <a:spcAft>
                <a:spcPts val="600"/>
              </a:spcAft>
            </a:pPr>
            <a:r>
              <a:rPr lang="en-US" sz="1500" dirty="0">
                <a:latin typeface="Arial" panose="020B0604020202020204" pitchFamily="34" charset="0"/>
                <a:ea typeface="Calibri" panose="020F0502020204030204" pitchFamily="34" charset="0"/>
                <a:cs typeface="Arial" panose="020B0604020202020204" pitchFamily="34" charset="0"/>
              </a:rPr>
              <a:t>You are watching a team of classmates give a final presentation for a finance class. On one of the slides presented, you notice that a data chart matches one you have seen on the internet. However, no citation or reference is made about the data chart, either verbally or on the slide. </a:t>
            </a:r>
            <a:endParaRPr lang="en-US" sz="1500" dirty="0"/>
          </a:p>
        </p:txBody>
      </p:sp>
      <p:sp>
        <p:nvSpPr>
          <p:cNvPr id="7" name="TextBox 6"/>
          <p:cNvSpPr txBox="1"/>
          <p:nvPr/>
        </p:nvSpPr>
        <p:spPr>
          <a:xfrm>
            <a:off x="163883" y="2088518"/>
            <a:ext cx="4583608" cy="2169825"/>
          </a:xfrm>
          <a:prstGeom prst="rect">
            <a:avLst/>
          </a:prstGeom>
          <a:noFill/>
        </p:spPr>
        <p:txBody>
          <a:bodyPr wrap="square" rtlCol="0">
            <a:spAutoFit/>
          </a:bodyPr>
          <a:lstStyle/>
          <a:p>
            <a:pPr algn="ctr"/>
            <a:r>
              <a:rPr lang="en-US" sz="1500" b="1" u="sng" dirty="0">
                <a:latin typeface="Arial" panose="020B0604020202020204" pitchFamily="34" charset="0"/>
                <a:cs typeface="Arial" panose="020B0604020202020204" pitchFamily="34" charset="0"/>
              </a:rPr>
              <a:t>Scenario #1</a:t>
            </a:r>
          </a:p>
          <a:p>
            <a:pPr algn="ctr"/>
            <a:r>
              <a:rPr lang="en-US" sz="1500" dirty="0">
                <a:latin typeface="Arial" panose="020B0604020202020204" pitchFamily="34" charset="0"/>
                <a:cs typeface="Arial" panose="020B0604020202020204" pitchFamily="34" charset="0"/>
              </a:rPr>
              <a:t>You are taking a final exam, which is being proctored by a member of the Student Services team because the professor is out of town. The professor gave instructions to the class that no cell phones or laptops should be used during the exam. You are sitting near the back of the classroom and notice that a classmate is using his cell phone. The Student Services proctor does not notice this.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644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001254" y="1630280"/>
            <a:ext cx="6696075" cy="577515"/>
          </a:xfrm>
        </p:spPr>
        <p:txBody>
          <a:bodyPr/>
          <a:lstStyle/>
          <a:p>
            <a:pPr algn="ctr" eaLnBrk="1" hangingPunct="1">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Honor Code </a:t>
            </a:r>
            <a:r>
              <a:rPr lang="en-US" altLang="en-US" sz="3000" dirty="0" smtClean="0">
                <a:latin typeface="Arial" panose="020B0604020202020204" pitchFamily="34" charset="0"/>
                <a:cs typeface="Arial" panose="020B0604020202020204" pitchFamily="34" charset="0"/>
              </a:rPr>
              <a:t>Pledge</a:t>
            </a:r>
            <a:endParaRPr lang="en-US" altLang="en-US" sz="3000" dirty="0">
              <a:latin typeface="Arial" panose="020B0604020202020204" pitchFamily="34" charset="0"/>
              <a:cs typeface="Arial" panose="020B0604020202020204" pitchFamily="34" charset="0"/>
            </a:endParaRPr>
          </a:p>
        </p:txBody>
      </p:sp>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
        <p:nvSpPr>
          <p:cNvPr id="4" name="TextBox 3"/>
          <p:cNvSpPr txBox="1"/>
          <p:nvPr/>
        </p:nvSpPr>
        <p:spPr>
          <a:xfrm>
            <a:off x="372978" y="2339367"/>
            <a:ext cx="8452186" cy="303159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b="1" dirty="0">
                <a:solidFill>
                  <a:srgbClr val="0D223F"/>
                </a:solidFill>
                <a:latin typeface="Arial" panose="020B0604020202020204" pitchFamily="34" charset="0"/>
                <a:cs typeface="Arial" panose="020B0604020202020204" pitchFamily="34" charset="0"/>
              </a:rPr>
              <a:t>The Graduate Business Honor Code </a:t>
            </a:r>
            <a:r>
              <a:rPr lang="en-US" sz="2000" b="1" dirty="0" smtClean="0">
                <a:solidFill>
                  <a:srgbClr val="0D223F"/>
                </a:solidFill>
                <a:latin typeface="Arial" panose="020B0604020202020204" pitchFamily="34" charset="0"/>
                <a:cs typeface="Arial" panose="020B0604020202020204" pitchFamily="34" charset="0"/>
              </a:rPr>
              <a:t>Pledge</a:t>
            </a:r>
          </a:p>
          <a:p>
            <a:pPr>
              <a:spcBef>
                <a:spcPts val="600"/>
              </a:spcBef>
              <a:spcAft>
                <a:spcPts val="600"/>
              </a:spcAft>
            </a:pPr>
            <a:r>
              <a:rPr lang="en-US" sz="2000" i="1" dirty="0" smtClean="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MCOB graduate business students, united in a spirit of mutual trust and fellowship, mindful of the values of a true education and the challenge posed by the world, agree to accept the responsibilities for honorable conduct in all academic activities, to assist one another in maintaining and promoting personal integrity, and to abide by the principles and procedures in this Honor Code</a:t>
            </a:r>
            <a:r>
              <a:rPr lang="en-US" sz="2000" dirty="0" smtClean="0">
                <a:latin typeface="Arial" panose="020B0604020202020204" pitchFamily="34" charset="0"/>
                <a:cs typeface="Arial" panose="020B0604020202020204" pitchFamily="34" charset="0"/>
              </a:rPr>
              <a:t>.”</a:t>
            </a:r>
          </a:p>
          <a:p>
            <a:endParaRPr lang="en-US" sz="12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7185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2403475"/>
          </a:xfrm>
        </p:spPr>
        <p:txBody>
          <a:bodyPr/>
          <a:lstStyle/>
          <a:p>
            <a:pPr algn="ctr" eaLnBrk="1" hangingPunct="1">
              <a:buFont typeface="Arial" panose="020B0604020202020204" pitchFamily="34" charset="0"/>
              <a:buNone/>
            </a:pPr>
            <a:r>
              <a:rPr lang="en-US" altLang="en-US" sz="9600">
                <a:latin typeface="Arial" panose="020B0604020202020204" pitchFamily="34" charset="0"/>
                <a:cs typeface="Arial" panose="020B0604020202020204" pitchFamily="34" charset="0"/>
              </a:rPr>
              <a:t>Questions?</a:t>
            </a:r>
          </a:p>
        </p:txBody>
      </p:sp>
      <p:pic>
        <p:nvPicPr>
          <p:cNvPr id="29699" name="Picture 3" descr="C:\Users\mnelson7\AppData\Local\Microsoft\Windows\Temporary Internet Files\Content.IE5\5HOSHVUL\MC9004315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505201"/>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7484378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599" y="1681936"/>
            <a:ext cx="8694019" cy="606344"/>
          </a:xfrm>
        </p:spPr>
        <p:txBody>
          <a:bodyPr/>
          <a:lstStyle/>
          <a:p>
            <a:pPr eaLnBrk="1" hangingPunct="1"/>
            <a:r>
              <a:rPr lang="en-US" altLang="en-US" sz="3200" dirty="0" smtClean="0">
                <a:latin typeface="Arial" panose="020B0604020202020204" pitchFamily="34" charset="0"/>
                <a:cs typeface="Arial" panose="020B0604020202020204" pitchFamily="34" charset="0"/>
              </a:rPr>
              <a:t>Summary</a:t>
            </a:r>
          </a:p>
        </p:txBody>
      </p:sp>
      <p:sp>
        <p:nvSpPr>
          <p:cNvPr id="18435" name="Content Placeholder 2"/>
          <p:cNvSpPr>
            <a:spLocks noGrp="1"/>
          </p:cNvSpPr>
          <p:nvPr>
            <p:ph idx="1"/>
          </p:nvPr>
        </p:nvSpPr>
        <p:spPr>
          <a:xfrm>
            <a:off x="439615" y="2288280"/>
            <a:ext cx="8610600" cy="4064394"/>
          </a:xfrm>
        </p:spPr>
        <p:txBody>
          <a:bodyPr/>
          <a:lstStyle/>
          <a:p>
            <a:r>
              <a:rPr lang="en-US" sz="2400" dirty="0" smtClean="0">
                <a:latin typeface="Arial" panose="020B0604020202020204" pitchFamily="34" charset="0"/>
                <a:cs typeface="Arial" panose="020B0604020202020204" pitchFamily="34" charset="0"/>
              </a:rPr>
              <a:t>Many academic options and opportunities</a:t>
            </a:r>
          </a:p>
          <a:p>
            <a:r>
              <a:rPr lang="en-US" sz="2400" dirty="0">
                <a:latin typeface="Arial" panose="020B0604020202020204" pitchFamily="34" charset="0"/>
                <a:cs typeface="Arial" panose="020B0604020202020204" pitchFamily="34" charset="0"/>
              </a:rPr>
              <a:t>Begin defining your ND experience – what are top priorities for this year</a:t>
            </a:r>
          </a:p>
          <a:p>
            <a:pPr lvl="1"/>
            <a:r>
              <a:rPr lang="en-US" sz="2400" dirty="0">
                <a:latin typeface="Arial" panose="020B0604020202020204" pitchFamily="34" charset="0"/>
                <a:cs typeface="Arial" panose="020B0604020202020204" pitchFamily="34" charset="0"/>
              </a:rPr>
              <a:t>Academics, Leadership, Extra-curricular</a:t>
            </a:r>
          </a:p>
          <a:p>
            <a:r>
              <a:rPr lang="en-US" sz="2400" dirty="0" smtClean="0">
                <a:latin typeface="Arial" panose="020B0604020202020204" pitchFamily="34" charset="0"/>
                <a:cs typeface="Arial" panose="020B0604020202020204" pitchFamily="34" charset="0"/>
              </a:rPr>
              <a:t>Understand Academic Calendar</a:t>
            </a:r>
          </a:p>
          <a:p>
            <a:r>
              <a:rPr lang="en-US" sz="2400" dirty="0" smtClean="0">
                <a:latin typeface="Arial" panose="020B0604020202020204" pitchFamily="34" charset="0"/>
                <a:cs typeface="Arial" panose="020B0604020202020204" pitchFamily="34" charset="0"/>
              </a:rPr>
              <a:t>Review Academic and Honor Codes in entirety</a:t>
            </a:r>
          </a:p>
          <a:p>
            <a:r>
              <a:rPr lang="en-US" sz="2400" dirty="0" smtClean="0">
                <a:latin typeface="Arial" panose="020B0604020202020204" pitchFamily="34" charset="0"/>
                <a:cs typeface="Arial" panose="020B0604020202020204" pitchFamily="34" charset="0"/>
              </a:rPr>
              <a:t>Utilize </a:t>
            </a:r>
            <a:r>
              <a:rPr lang="en-US" sz="2400" dirty="0" smtClean="0">
                <a:latin typeface="Arial" panose="020B0604020202020204" pitchFamily="34" charset="0"/>
                <a:cs typeface="Arial" panose="020B0604020202020204" pitchFamily="34" charset="0"/>
              </a:rPr>
              <a:t>GBP Student Services Portal and </a:t>
            </a:r>
            <a:r>
              <a:rPr lang="en-US" sz="2400" dirty="0" err="1" smtClean="0">
                <a:latin typeface="Arial" panose="020B0604020202020204" pitchFamily="34" charset="0"/>
                <a:cs typeface="Arial" panose="020B0604020202020204" pitchFamily="34" charset="0"/>
              </a:rPr>
              <a:t>InsideND</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Build your personal brand and PRACTICE skills</a:t>
            </a:r>
          </a:p>
          <a:p>
            <a:r>
              <a:rPr lang="en-US" sz="2400" dirty="0" smtClean="0">
                <a:latin typeface="Arial" panose="020B0604020202020204" pitchFamily="34" charset="0"/>
                <a:cs typeface="Arial" panose="020B0604020202020204" pitchFamily="34" charset="0"/>
              </a:rPr>
              <a:t>Others here </a:t>
            </a:r>
            <a:r>
              <a:rPr lang="en-US" sz="2400" dirty="0">
                <a:latin typeface="Arial" panose="020B0604020202020204" pitchFamily="34" charset="0"/>
                <a:cs typeface="Arial" panose="020B0604020202020204" pitchFamily="34" charset="0"/>
              </a:rPr>
              <a:t>to assist </a:t>
            </a:r>
            <a:r>
              <a:rPr lang="en-US" sz="2400" dirty="0" smtClean="0">
                <a:latin typeface="Arial" panose="020B0604020202020204" pitchFamily="34" charset="0"/>
                <a:cs typeface="Arial" panose="020B0604020202020204" pitchFamily="34" charset="0"/>
              </a:rPr>
              <a:t>– ASK &amp; stay curious</a:t>
            </a:r>
            <a:endParaRPr lang="en-US" sz="2400" dirty="0">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pPr marL="0" indent="0" eaLnBrk="1" hangingPunct="1">
              <a:buNone/>
            </a:pPr>
            <a:endParaRPr lang="en-US" altLang="en-US" sz="2400" dirty="0" smtClean="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028418" y="1198250"/>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8522741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36" y="1681330"/>
            <a:ext cx="8663709" cy="4897465"/>
          </a:xfrm>
        </p:spPr>
        <p:txBody>
          <a:bodyPr/>
          <a:lstStyle/>
          <a:p>
            <a:pPr marL="0" indent="0" algn="ctr">
              <a:buNone/>
            </a:pPr>
            <a:r>
              <a:rPr lang="en-US" b="1" dirty="0" smtClean="0">
                <a:latin typeface="Arial" panose="020B0604020202020204" pitchFamily="34" charset="0"/>
                <a:cs typeface="Arial" panose="020B0604020202020204" pitchFamily="34" charset="0"/>
              </a:rPr>
              <a:t>Upcoming </a:t>
            </a:r>
            <a:r>
              <a:rPr lang="en-US" b="1" dirty="0" smtClean="0">
                <a:latin typeface="Arial" panose="020B0604020202020204" pitchFamily="34" charset="0"/>
                <a:cs typeface="Arial" panose="020B0604020202020204" pitchFamily="34" charset="0"/>
              </a:rPr>
              <a:t>Events</a:t>
            </a:r>
            <a:endParaRPr lang="en-US" sz="2600" dirty="0" smtClean="0">
              <a:solidFill>
                <a:srgbClr val="FF0000"/>
              </a:solidFill>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ILD Survey </a:t>
            </a:r>
          </a:p>
          <a:p>
            <a:r>
              <a:rPr lang="en-US" sz="2500" dirty="0" smtClean="0">
                <a:latin typeface="Arial" panose="020B0604020202020204" pitchFamily="34" charset="0"/>
                <a:cs typeface="Arial" panose="020B0604020202020204" pitchFamily="34" charset="0"/>
              </a:rPr>
              <a:t>Orientation Survey – end of week</a:t>
            </a:r>
            <a:endParaRPr lang="en-US" sz="25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Workshops </a:t>
            </a:r>
            <a:r>
              <a:rPr lang="en-US" sz="2500" dirty="0" smtClean="0">
                <a:latin typeface="Arial" panose="020B0604020202020204" pitchFamily="34" charset="0"/>
                <a:cs typeface="Arial" panose="020B0604020202020204" pitchFamily="34" charset="0"/>
              </a:rPr>
              <a:t>– begin tomorrow</a:t>
            </a:r>
            <a:endParaRPr lang="en-US" sz="25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University Opening Mass &amp; Picnic – Tues., August </a:t>
            </a:r>
            <a:r>
              <a:rPr lang="en-US" sz="2500" dirty="0" smtClean="0">
                <a:latin typeface="Arial" panose="020B0604020202020204" pitchFamily="34" charset="0"/>
                <a:cs typeface="Arial" panose="020B0604020202020204" pitchFamily="34" charset="0"/>
              </a:rPr>
              <a:t>27</a:t>
            </a:r>
            <a:endParaRPr lang="en-US" sz="25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Graduate </a:t>
            </a:r>
            <a:r>
              <a:rPr lang="en-US" sz="2500" dirty="0" smtClean="0">
                <a:latin typeface="Arial" panose="020B0604020202020204" pitchFamily="34" charset="0"/>
                <a:cs typeface="Arial" panose="020B0604020202020204" pitchFamily="34" charset="0"/>
              </a:rPr>
              <a:t>Business Club Fair – </a:t>
            </a:r>
            <a:r>
              <a:rPr lang="en-US" sz="2500" dirty="0" smtClean="0">
                <a:latin typeface="Arial" panose="020B0604020202020204" pitchFamily="34" charset="0"/>
                <a:cs typeface="Arial" panose="020B0604020202020204" pitchFamily="34" charset="0"/>
              </a:rPr>
              <a:t>Tuesday</a:t>
            </a:r>
            <a:r>
              <a:rPr lang="en-US" sz="2500" dirty="0" smtClean="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September 3</a:t>
            </a:r>
            <a:endParaRPr lang="en-US" sz="25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MBA Class Meeting – Wednesday, September 18</a:t>
            </a:r>
            <a:endParaRPr lang="en-US" sz="25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Graduate Business Fall Social – Thursday, </a:t>
            </a:r>
            <a:r>
              <a:rPr lang="en-US" sz="2500" dirty="0" smtClean="0">
                <a:latin typeface="Arial" panose="020B0604020202020204" pitchFamily="34" charset="0"/>
                <a:cs typeface="Arial" panose="020B0604020202020204" pitchFamily="34" charset="0"/>
              </a:rPr>
              <a:t>September 19</a:t>
            </a:r>
            <a:endParaRPr lang="en-US" sz="2500" dirty="0">
              <a:latin typeface="Arial" panose="020B0604020202020204" pitchFamily="34" charset="0"/>
              <a:cs typeface="Arial" panose="020B0604020202020204" pitchFamily="34" charset="0"/>
            </a:endParaRPr>
          </a:p>
        </p:txBody>
      </p:sp>
      <p:sp>
        <p:nvSpPr>
          <p:cNvPr id="4" name="Rectangle 3"/>
          <p:cNvSpPr/>
          <p:nvPr/>
        </p:nvSpPr>
        <p:spPr>
          <a:xfrm>
            <a:off x="1042109" y="1230869"/>
            <a:ext cx="3039871" cy="369332"/>
          </a:xfrm>
          <a:prstGeom prst="rect">
            <a:avLst/>
          </a:prstGeom>
        </p:spPr>
        <p:txBody>
          <a:bodyPr wrap="none">
            <a:spAutoFit/>
          </a:bodyPr>
          <a:lstStyle/>
          <a:p>
            <a:r>
              <a:rPr lang="en-US" dirty="0">
                <a:solidFill>
                  <a:srgbClr val="CA9700"/>
                </a:solidFill>
              </a:rPr>
              <a:t>MBA New Student Orientation</a:t>
            </a:r>
          </a:p>
        </p:txBody>
      </p:sp>
    </p:spTree>
    <p:extLst>
      <p:ext uri="{BB962C8B-B14F-4D97-AF65-F5344CB8AC3E}">
        <p14:creationId xmlns:p14="http://schemas.microsoft.com/office/powerpoint/2010/main" val="12476775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56846" y="1740226"/>
            <a:ext cx="7315200" cy="1143000"/>
          </a:xfrm>
        </p:spPr>
        <p:txBody>
          <a:bodyPr/>
          <a:lstStyle/>
          <a:p>
            <a:pPr eaLnBrk="1" hangingPunct="1"/>
            <a:r>
              <a:rPr lang="en-US" altLang="en-US" sz="3600" dirty="0" smtClean="0">
                <a:latin typeface="Arial" panose="020B0604020202020204" pitchFamily="34" charset="0"/>
                <a:cs typeface="Arial" panose="020B0604020202020204" pitchFamily="34" charset="0"/>
              </a:rPr>
              <a:t>Quick Review/Questions</a:t>
            </a:r>
          </a:p>
        </p:txBody>
      </p:sp>
      <p:sp>
        <p:nvSpPr>
          <p:cNvPr id="8195" name="Content Placeholder 2"/>
          <p:cNvSpPr>
            <a:spLocks noGrp="1"/>
          </p:cNvSpPr>
          <p:nvPr>
            <p:ph idx="1"/>
          </p:nvPr>
        </p:nvSpPr>
        <p:spPr>
          <a:xfrm>
            <a:off x="310662" y="2530764"/>
            <a:ext cx="8610600" cy="3685309"/>
          </a:xfrm>
        </p:spPr>
        <p:txBody>
          <a:bodyPr/>
          <a:lstStyle/>
          <a:p>
            <a:r>
              <a:rPr lang="en-US" altLang="en-US" sz="2200" dirty="0" smtClean="0">
                <a:latin typeface="Arial" panose="020B0604020202020204" pitchFamily="34" charset="0"/>
                <a:cs typeface="Arial" panose="020B0604020202020204" pitchFamily="34" charset="0"/>
              </a:rPr>
              <a:t>ID cards and </a:t>
            </a:r>
            <a:r>
              <a:rPr lang="en-US" altLang="en-US" sz="2200" dirty="0" smtClean="0">
                <a:latin typeface="Arial" panose="020B0604020202020204" pitchFamily="34" charset="0"/>
                <a:cs typeface="Arial" panose="020B0604020202020204" pitchFamily="34" charset="0"/>
              </a:rPr>
              <a:t>parking – access, purchasing, </a:t>
            </a:r>
            <a:r>
              <a:rPr lang="en-US" altLang="en-US" sz="2200" dirty="0" err="1" smtClean="0">
                <a:latin typeface="Arial" panose="020B0604020202020204" pitchFamily="34" charset="0"/>
                <a:cs typeface="Arial" panose="020B0604020202020204" pitchFamily="34" charset="0"/>
              </a:rPr>
              <a:t>Transpo</a:t>
            </a:r>
            <a:endParaRPr lang="en-US" altLang="en-US" sz="2200" dirty="0" smtClean="0">
              <a:latin typeface="Arial" panose="020B0604020202020204" pitchFamily="34" charset="0"/>
              <a:cs typeface="Arial" panose="020B0604020202020204" pitchFamily="34" charset="0"/>
            </a:endParaRPr>
          </a:p>
          <a:p>
            <a:r>
              <a:rPr lang="en-US" altLang="en-US" sz="2200" dirty="0" smtClean="0">
                <a:latin typeface="Arial" panose="020B0604020202020204" pitchFamily="34" charset="0"/>
                <a:cs typeface="Arial" panose="020B0604020202020204" pitchFamily="34" charset="0"/>
              </a:rPr>
              <a:t>Important places in Mendoza</a:t>
            </a:r>
          </a:p>
          <a:p>
            <a:r>
              <a:rPr lang="en-US" altLang="en-US" sz="2200" dirty="0" smtClean="0">
                <a:latin typeface="Arial" panose="020B0604020202020204" pitchFamily="34" charset="0"/>
                <a:cs typeface="Arial" panose="020B0604020202020204" pitchFamily="34" charset="0"/>
              </a:rPr>
              <a:t>Student Health and </a:t>
            </a:r>
            <a:r>
              <a:rPr lang="en-US" altLang="en-US" sz="2200" dirty="0" smtClean="0">
                <a:latin typeface="Arial" panose="020B0604020202020204" pitchFamily="34" charset="0"/>
                <a:cs typeface="Arial" panose="020B0604020202020204" pitchFamily="34" charset="0"/>
              </a:rPr>
              <a:t>Wellbeing – UHS, UCC, </a:t>
            </a:r>
            <a:r>
              <a:rPr lang="en-US" altLang="en-US" sz="2200" dirty="0" err="1" smtClean="0">
                <a:latin typeface="Arial" panose="020B0604020202020204" pitchFamily="34" charset="0"/>
                <a:cs typeface="Arial" panose="020B0604020202020204" pitchFamily="34" charset="0"/>
              </a:rPr>
              <a:t>McWell</a:t>
            </a:r>
            <a:endParaRPr lang="en-US" altLang="en-US" sz="2200" dirty="0" smtClean="0">
              <a:latin typeface="Arial" panose="020B0604020202020204" pitchFamily="34" charset="0"/>
              <a:cs typeface="Arial" panose="020B0604020202020204" pitchFamily="34" charset="0"/>
            </a:endParaRPr>
          </a:p>
          <a:p>
            <a:r>
              <a:rPr lang="en-US" altLang="en-US" sz="2200" dirty="0" smtClean="0">
                <a:latin typeface="Arial" panose="020B0604020202020204" pitchFamily="34" charset="0"/>
                <a:cs typeface="Arial" panose="020B0604020202020204" pitchFamily="34" charset="0"/>
              </a:rPr>
              <a:t>Campus safety and security </a:t>
            </a:r>
            <a:r>
              <a:rPr lang="en-US" altLang="en-US" sz="2200" dirty="0" smtClean="0">
                <a:latin typeface="Arial" panose="020B0604020202020204" pitchFamily="34" charset="0"/>
                <a:cs typeface="Arial" panose="020B0604020202020204" pitchFamily="34" charset="0"/>
              </a:rPr>
              <a:t>– 574-631-5555, ND Alert </a:t>
            </a:r>
          </a:p>
          <a:p>
            <a:r>
              <a:rPr lang="en-US" altLang="en-US" sz="2200" dirty="0" smtClean="0">
                <a:latin typeface="Arial" panose="020B0604020202020204" pitchFamily="34" charset="0"/>
                <a:cs typeface="Arial" panose="020B0604020202020204" pitchFamily="34" charset="0"/>
              </a:rPr>
              <a:t>Communication </a:t>
            </a:r>
            <a:r>
              <a:rPr lang="en-US" altLang="en-US" sz="2200" dirty="0" smtClean="0">
                <a:latin typeface="Arial" panose="020B0604020202020204" pitchFamily="34" charset="0"/>
                <a:cs typeface="Arial" panose="020B0604020202020204" pitchFamily="34" charset="0"/>
              </a:rPr>
              <a:t>&amp; Information </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InsideND</a:t>
            </a:r>
            <a:r>
              <a:rPr lang="en-US" altLang="en-US" sz="2200" dirty="0" smtClean="0">
                <a:latin typeface="Arial" panose="020B0604020202020204" pitchFamily="34" charset="0"/>
                <a:cs typeface="Arial" panose="020B0604020202020204" pitchFamily="34" charset="0"/>
              </a:rPr>
              <a:t>, find.nd.edu</a:t>
            </a:r>
            <a:endParaRPr lang="en-US" altLang="en-US" sz="2200" dirty="0" smtClean="0">
              <a:latin typeface="Arial" panose="020B0604020202020204" pitchFamily="34" charset="0"/>
              <a:cs typeface="Arial" panose="020B0604020202020204" pitchFamily="34" charset="0"/>
            </a:endParaRPr>
          </a:p>
          <a:p>
            <a:r>
              <a:rPr lang="en-US" altLang="en-US" sz="2200" dirty="0" smtClean="0">
                <a:latin typeface="Arial" panose="020B0604020202020204" pitchFamily="34" charset="0"/>
                <a:cs typeface="Arial" panose="020B0604020202020204" pitchFamily="34" charset="0"/>
              </a:rPr>
              <a:t>Your </a:t>
            </a:r>
            <a:r>
              <a:rPr lang="en-US" altLang="en-US" sz="2200" dirty="0" smtClean="0">
                <a:latin typeface="Arial" panose="020B0604020202020204" pitchFamily="34" charset="0"/>
                <a:cs typeface="Arial" panose="020B0604020202020204" pitchFamily="34" charset="0"/>
              </a:rPr>
              <a:t>Notre Dame experience </a:t>
            </a:r>
          </a:p>
          <a:p>
            <a:r>
              <a:rPr lang="en-US" altLang="en-US" sz="2200" dirty="0" smtClean="0">
                <a:latin typeface="Arial" panose="020B0604020202020204" pitchFamily="34" charset="0"/>
                <a:cs typeface="Arial" panose="020B0604020202020204" pitchFamily="34" charset="0"/>
              </a:rPr>
              <a:t>Fall </a:t>
            </a:r>
            <a:r>
              <a:rPr lang="en-US" altLang="en-US" sz="2200" dirty="0" smtClean="0">
                <a:latin typeface="Arial" panose="020B0604020202020204" pitchFamily="34" charset="0"/>
                <a:cs typeface="Arial" panose="020B0604020202020204" pitchFamily="34" charset="0"/>
              </a:rPr>
              <a:t>semester - Schedules</a:t>
            </a:r>
            <a:r>
              <a:rPr lang="en-US" altLang="en-US" sz="2200" dirty="0" smtClean="0">
                <a:latin typeface="Arial" panose="020B0604020202020204" pitchFamily="34" charset="0"/>
                <a:cs typeface="Arial" panose="020B0604020202020204" pitchFamily="34" charset="0"/>
              </a:rPr>
              <a:t>, books, core course </a:t>
            </a:r>
            <a:r>
              <a:rPr lang="en-US" altLang="en-US" sz="2200" dirty="0" smtClean="0">
                <a:latin typeface="Arial" panose="020B0604020202020204" pitchFamily="34" charset="0"/>
                <a:cs typeface="Arial" panose="020B0604020202020204" pitchFamily="34" charset="0"/>
              </a:rPr>
              <a:t>waivers</a:t>
            </a:r>
          </a:p>
          <a:p>
            <a:r>
              <a:rPr lang="en-US" altLang="en-US" sz="2200" dirty="0" smtClean="0">
                <a:latin typeface="Arial" panose="020B0604020202020204" pitchFamily="34" charset="0"/>
                <a:cs typeface="Arial" panose="020B0604020202020204" pitchFamily="34" charset="0"/>
              </a:rPr>
              <a:t>Opportunities for Involvement – MBAA, Clubs/committees, case competitions, IDEA Center, others</a:t>
            </a:r>
            <a:endParaRPr lang="en-US" altLang="en-US" sz="2200" dirty="0" smtClean="0">
              <a:latin typeface="Arial" panose="020B0604020202020204" pitchFamily="34" charset="0"/>
              <a:cs typeface="Arial" panose="020B0604020202020204" pitchFamily="34" charset="0"/>
            </a:endParaRPr>
          </a:p>
          <a:p>
            <a:pPr marL="0" indent="0">
              <a:buNone/>
            </a:pPr>
            <a:endParaRPr lang="en-US" altLang="en-US" sz="2200" dirty="0">
              <a:latin typeface="Arial" panose="020B0604020202020204" pitchFamily="34" charset="0"/>
              <a:cs typeface="Arial" panose="020B0604020202020204" pitchFamily="34" charset="0"/>
            </a:endParaRPr>
          </a:p>
          <a:p>
            <a:endParaRPr lang="en-US" altLang="en-US" sz="2200" dirty="0" smtClean="0">
              <a:latin typeface="Arial" panose="020B0604020202020204" pitchFamily="34" charset="0"/>
              <a:cs typeface="Arial" panose="020B0604020202020204" pitchFamily="34" charset="0"/>
            </a:endParaRPr>
          </a:p>
        </p:txBody>
      </p:sp>
      <p:sp>
        <p:nvSpPr>
          <p:cNvPr id="2" name="Rectangle 1"/>
          <p:cNvSpPr/>
          <p:nvPr/>
        </p:nvSpPr>
        <p:spPr>
          <a:xfrm>
            <a:off x="983147" y="1203868"/>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0898278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2403475"/>
          </a:xfrm>
        </p:spPr>
        <p:txBody>
          <a:bodyPr/>
          <a:lstStyle/>
          <a:p>
            <a:pPr algn="ctr" eaLnBrk="1" hangingPunct="1">
              <a:buFont typeface="Arial" panose="020B0604020202020204" pitchFamily="34" charset="0"/>
              <a:buNone/>
            </a:pPr>
            <a:r>
              <a:rPr lang="en-US" altLang="en-US" sz="9600">
                <a:latin typeface="Arial" panose="020B0604020202020204" pitchFamily="34" charset="0"/>
                <a:cs typeface="Arial" panose="020B0604020202020204" pitchFamily="34" charset="0"/>
              </a:rPr>
              <a:t>Questions?</a:t>
            </a:r>
          </a:p>
        </p:txBody>
      </p:sp>
      <p:pic>
        <p:nvPicPr>
          <p:cNvPr id="29699" name="Picture 3" descr="C:\Users\mnelson7\AppData\Local\Microsoft\Windows\Temporary Internet Files\Content.IE5\5HOSHVUL\MC9004315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505201"/>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1051584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3001" y="1981201"/>
            <a:ext cx="6696075" cy="2403475"/>
          </a:xfrm>
        </p:spPr>
        <p:txBody>
          <a:bodyPr/>
          <a:lstStyle/>
          <a:p>
            <a:pPr algn="ctr" eaLnBrk="1" hangingPunct="1">
              <a:buFont typeface="Arial" panose="020B0604020202020204" pitchFamily="34" charset="0"/>
              <a:buNone/>
            </a:pPr>
            <a:r>
              <a:rPr lang="en-US" altLang="en-US" sz="9600">
                <a:latin typeface="Arial" panose="020B0604020202020204" pitchFamily="34" charset="0"/>
                <a:cs typeface="Arial" panose="020B0604020202020204" pitchFamily="34" charset="0"/>
              </a:rPr>
              <a:t>Questions?</a:t>
            </a:r>
          </a:p>
        </p:txBody>
      </p:sp>
      <p:pic>
        <p:nvPicPr>
          <p:cNvPr id="29699" name="Picture 3" descr="C:\Users\mnelson7\AppData\Local\Microsoft\Windows\Temporary Internet Files\Content.IE5\5HOSHVUL\MC90043155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3505201"/>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1254" y="1207305"/>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15737289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8022" y="1579593"/>
            <a:ext cx="7315200" cy="621975"/>
          </a:xfrm>
        </p:spPr>
        <p:txBody>
          <a:bodyPr/>
          <a:lstStyle/>
          <a:p>
            <a:pPr eaLnBrk="1" hangingPunct="1"/>
            <a:r>
              <a:rPr lang="en-US" altLang="en-US" sz="3600" dirty="0" smtClean="0">
                <a:solidFill>
                  <a:srgbClr val="0D223F"/>
                </a:solidFill>
                <a:latin typeface="Arial" panose="020B0604020202020204" pitchFamily="34" charset="0"/>
                <a:cs typeface="Arial" panose="020B0604020202020204" pitchFamily="34" charset="0"/>
              </a:rPr>
              <a:t>Program Requirements</a:t>
            </a:r>
          </a:p>
        </p:txBody>
      </p:sp>
      <p:sp>
        <p:nvSpPr>
          <p:cNvPr id="9219" name="Content Placeholder 2"/>
          <p:cNvSpPr>
            <a:spLocks noGrp="1"/>
          </p:cNvSpPr>
          <p:nvPr>
            <p:ph idx="1"/>
          </p:nvPr>
        </p:nvSpPr>
        <p:spPr>
          <a:xfrm>
            <a:off x="461818" y="2324858"/>
            <a:ext cx="8380197" cy="4271151"/>
          </a:xfrm>
        </p:spPr>
        <p:txBody>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Integral Leadership Development</a:t>
            </a: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64 </a:t>
            </a:r>
            <a:r>
              <a:rPr lang="en-US" sz="2800" dirty="0">
                <a:latin typeface="Arial" panose="020B0604020202020204" pitchFamily="34" charset="0"/>
                <a:cs typeface="Arial" panose="020B0604020202020204" pitchFamily="34" charset="0"/>
              </a:rPr>
              <a:t>credit </a:t>
            </a:r>
            <a:r>
              <a:rPr lang="en-US" sz="2800" dirty="0" smtClean="0">
                <a:latin typeface="Arial" panose="020B0604020202020204" pitchFamily="34" charset="0"/>
                <a:cs typeface="Arial" panose="020B0604020202020204" pitchFamily="34" charset="0"/>
              </a:rPr>
              <a:t>hours </a:t>
            </a:r>
            <a:r>
              <a:rPr lang="en-US" sz="2400" dirty="0" smtClean="0">
                <a:latin typeface="Arial" panose="020B0604020202020204" pitchFamily="34" charset="0"/>
                <a:cs typeface="Arial" panose="020B0604020202020204" pitchFamily="34" charset="0"/>
              </a:rPr>
              <a:t>(68 dual degree)</a:t>
            </a: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21 credits of core </a:t>
            </a:r>
            <a:r>
              <a:rPr lang="en-US" sz="2400" dirty="0" smtClean="0">
                <a:latin typeface="Arial" panose="020B0604020202020204" pitchFamily="34" charset="0"/>
                <a:cs typeface="Arial" panose="020B0604020202020204" pitchFamily="34" charset="0"/>
              </a:rPr>
              <a:t>classes </a:t>
            </a:r>
            <a:r>
              <a:rPr lang="en-US" sz="2000" dirty="0" smtClean="0">
                <a:latin typeface="Arial" panose="020B0604020202020204" pitchFamily="34" charset="0"/>
                <a:cs typeface="Arial" panose="020B0604020202020204" pitchFamily="34" charset="0"/>
              </a:rPr>
              <a:t>(41 core credits-dual degree)</a:t>
            </a: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One ethics elective and one communications elective</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6 courses for concentration track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4 Interterm </a:t>
            </a:r>
            <a:r>
              <a:rPr lang="en-US" sz="2400" dirty="0" smtClean="0">
                <a:latin typeface="Arial" panose="020B0604020202020204" pitchFamily="34" charset="0"/>
                <a:cs typeface="Arial" panose="020B0604020202020204" pitchFamily="34" charset="0"/>
              </a:rPr>
              <a:t>credits </a:t>
            </a: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General </a:t>
            </a:r>
            <a:r>
              <a:rPr lang="en-US" sz="2400" dirty="0" smtClean="0">
                <a:latin typeface="Arial" panose="020B0604020202020204" pitchFamily="34" charset="0"/>
                <a:cs typeface="Arial" panose="020B0604020202020204" pitchFamily="34" charset="0"/>
              </a:rPr>
              <a:t>Electives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Complete </a:t>
            </a:r>
            <a:r>
              <a:rPr lang="en-US" sz="2800" dirty="0">
                <a:latin typeface="Arial" panose="020B0604020202020204" pitchFamily="34" charset="0"/>
                <a:cs typeface="Arial" panose="020B0604020202020204" pitchFamily="34" charset="0"/>
              </a:rPr>
              <a:t>at least one concentration track</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Maintain 3.0 GPA</a:t>
            </a:r>
          </a:p>
        </p:txBody>
      </p:sp>
      <p:sp>
        <p:nvSpPr>
          <p:cNvPr id="2" name="Rectangle 1"/>
          <p:cNvSpPr/>
          <p:nvPr/>
        </p:nvSpPr>
        <p:spPr>
          <a:xfrm>
            <a:off x="1027121" y="121026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2166376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8022" y="1556417"/>
            <a:ext cx="7315200" cy="621975"/>
          </a:xfrm>
        </p:spPr>
        <p:txBody>
          <a:bodyPr/>
          <a:lstStyle/>
          <a:p>
            <a:pPr eaLnBrk="1" hangingPunct="1"/>
            <a:r>
              <a:rPr lang="en-US" altLang="en-US" sz="3600" dirty="0" smtClean="0">
                <a:latin typeface="Arial" panose="020B0604020202020204" pitchFamily="34" charset="0"/>
                <a:cs typeface="Arial" panose="020B0604020202020204" pitchFamily="34" charset="0"/>
              </a:rPr>
              <a:t>Concentration Tracks</a:t>
            </a:r>
          </a:p>
        </p:txBody>
      </p:sp>
      <p:sp>
        <p:nvSpPr>
          <p:cNvPr id="9219" name="Content Placeholder 2"/>
          <p:cNvSpPr>
            <a:spLocks noGrp="1"/>
          </p:cNvSpPr>
          <p:nvPr>
            <p:ph idx="1"/>
          </p:nvPr>
        </p:nvSpPr>
        <p:spPr>
          <a:xfrm>
            <a:off x="523982" y="2153201"/>
            <a:ext cx="7911101" cy="4517897"/>
          </a:xfrm>
        </p:spPr>
        <p:txBody>
          <a:bodyPr/>
          <a:lstStyle/>
          <a:p>
            <a:r>
              <a:rPr lang="en-US" altLang="en-US" sz="2600" dirty="0">
                <a:latin typeface="Arial" panose="020B0604020202020204" pitchFamily="34" charset="0"/>
                <a:cs typeface="Arial" panose="020B0604020202020204" pitchFamily="34" charset="0"/>
              </a:rPr>
              <a:t>Not listed on diploma; on transcript only</a:t>
            </a:r>
          </a:p>
          <a:p>
            <a:pPr marL="285750" indent="-28575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Current </a:t>
            </a:r>
            <a:r>
              <a:rPr lang="en-US" sz="2600" dirty="0" smtClean="0">
                <a:latin typeface="Arial" panose="020B0604020202020204" pitchFamily="34" charset="0"/>
                <a:cs typeface="Arial" panose="020B0604020202020204" pitchFamily="34" charset="0"/>
              </a:rPr>
              <a:t>tracks</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smtClean="0">
                <a:latin typeface="Arial" panose="020B0604020202020204" pitchFamily="34" charset="0"/>
                <a:cs typeface="Arial" panose="020B0604020202020204" pitchFamily="34" charset="0"/>
              </a:rPr>
              <a:t>Business </a:t>
            </a:r>
            <a:r>
              <a:rPr lang="en-US" sz="2200" dirty="0">
                <a:latin typeface="Arial" panose="020B0604020202020204" pitchFamily="34" charset="0"/>
                <a:cs typeface="Arial" panose="020B0604020202020204" pitchFamily="34" charset="0"/>
              </a:rPr>
              <a:t>Analytics</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Business Leadership</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Consulting/Strategy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Innovation and Entrepreneurship</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Marketing</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Corporate Finance</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Investments</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Supply Chain &amp; Operations </a:t>
            </a:r>
            <a:r>
              <a:rPr lang="en-US" sz="2200" dirty="0" smtClean="0">
                <a:latin typeface="Arial" panose="020B0604020202020204" pitchFamily="34" charset="0"/>
                <a:cs typeface="Arial" panose="020B0604020202020204" pitchFamily="34" charset="0"/>
              </a:rPr>
              <a:t>Management</a:t>
            </a:r>
            <a:endParaRPr lang="en-US" sz="2200" dirty="0">
              <a:latin typeface="Arial" panose="020B0604020202020204" pitchFamily="34" charset="0"/>
              <a:cs typeface="Arial" panose="020B0604020202020204" pitchFamily="34" charset="0"/>
            </a:endParaRPr>
          </a:p>
        </p:txBody>
      </p:sp>
      <p:sp>
        <p:nvSpPr>
          <p:cNvPr id="2" name="Rectangle 1"/>
          <p:cNvSpPr/>
          <p:nvPr/>
        </p:nvSpPr>
        <p:spPr>
          <a:xfrm>
            <a:off x="1027121" y="1210261"/>
            <a:ext cx="3092770"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7441976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75899" y="1839874"/>
            <a:ext cx="7315200" cy="816699"/>
          </a:xfrm>
        </p:spPr>
        <p:txBody>
          <a:bodyPr/>
          <a:lstStyle/>
          <a:p>
            <a:pPr eaLnBrk="1" hangingPunct="1"/>
            <a:r>
              <a:rPr lang="en-US" altLang="en-US" sz="4000" smtClean="0">
                <a:latin typeface="Arial" panose="020B0604020202020204" pitchFamily="34" charset="0"/>
                <a:cs typeface="Arial" panose="020B0604020202020204" pitchFamily="34" charset="0"/>
              </a:rPr>
              <a:t>“Interterm”</a:t>
            </a:r>
            <a:endParaRPr lang="en-US" altLang="en-US" sz="4000" dirty="0" smtClean="0">
              <a:latin typeface="Arial" panose="020B0604020202020204" pitchFamily="34" charset="0"/>
              <a:cs typeface="Arial" panose="020B0604020202020204" pitchFamily="34" charset="0"/>
            </a:endParaRPr>
          </a:p>
        </p:txBody>
      </p:sp>
      <p:sp>
        <p:nvSpPr>
          <p:cNvPr id="23555" name="Content Placeholder 2"/>
          <p:cNvSpPr>
            <a:spLocks noGrp="1"/>
          </p:cNvSpPr>
          <p:nvPr>
            <p:ph idx="1"/>
          </p:nvPr>
        </p:nvSpPr>
        <p:spPr>
          <a:xfrm>
            <a:off x="406215" y="2929361"/>
            <a:ext cx="8610600" cy="3082498"/>
          </a:xfrm>
        </p:spPr>
        <p:txBody>
          <a:bodyPr/>
          <a:lstStyle/>
          <a:p>
            <a:pPr eaLnBrk="1" hangingPunct="1"/>
            <a:r>
              <a:rPr lang="en-US" altLang="en-US" sz="2800" dirty="0" smtClean="0">
                <a:latin typeface="Arial" panose="020B0604020202020204" pitchFamily="34" charset="0"/>
                <a:cs typeface="Arial" panose="020B0604020202020204" pitchFamily="34" charset="0"/>
              </a:rPr>
              <a:t>Applied learning opportunity</a:t>
            </a:r>
          </a:p>
          <a:p>
            <a:pPr eaLnBrk="1" hangingPunct="1"/>
            <a:r>
              <a:rPr lang="en-US" altLang="en-US" sz="2800" dirty="0" smtClean="0">
                <a:latin typeface="Arial" panose="020B0604020202020204" pitchFamily="34" charset="0"/>
                <a:cs typeface="Arial" panose="020B0604020202020204" pitchFamily="34" charset="0"/>
              </a:rPr>
              <a:t>Held week 8 of fall and spring semesters</a:t>
            </a:r>
          </a:p>
          <a:p>
            <a:pPr eaLnBrk="1" hangingPunct="1"/>
            <a:r>
              <a:rPr lang="en-US" altLang="en-US" sz="2800" dirty="0" smtClean="0">
                <a:latin typeface="Arial" panose="020B0604020202020204" pitchFamily="34" charset="0"/>
                <a:cs typeface="Arial" panose="020B0604020202020204" pitchFamily="34" charset="0"/>
              </a:rPr>
              <a:t>Required in fall and spring (unless taking BOTFL or an International Immersion trip in spring)</a:t>
            </a:r>
          </a:p>
          <a:p>
            <a:pPr eaLnBrk="1" hangingPunct="1"/>
            <a:r>
              <a:rPr lang="en-US" altLang="en-US" sz="2800" dirty="0" smtClean="0">
                <a:latin typeface="Arial" panose="020B0604020202020204" pitchFamily="34" charset="0"/>
                <a:cs typeface="Arial" panose="020B0604020202020204" pitchFamily="34" charset="0"/>
              </a:rPr>
              <a:t>1 credit hour</a:t>
            </a:r>
          </a:p>
          <a:p>
            <a:pPr eaLnBrk="1" hangingPunct="1"/>
            <a:r>
              <a:rPr lang="en-US" altLang="en-US" sz="2800" dirty="0" smtClean="0">
                <a:latin typeface="Arial" panose="020B0604020202020204" pitchFamily="34" charset="0"/>
                <a:cs typeface="Arial" panose="020B0604020202020204" pitchFamily="34" charset="0"/>
              </a:rPr>
              <a:t>More information in early fall</a:t>
            </a:r>
          </a:p>
        </p:txBody>
      </p:sp>
      <p:sp>
        <p:nvSpPr>
          <p:cNvPr id="2" name="Rectangle 1"/>
          <p:cNvSpPr/>
          <p:nvPr/>
        </p:nvSpPr>
        <p:spPr>
          <a:xfrm>
            <a:off x="1010308" y="1198248"/>
            <a:ext cx="3039871" cy="369332"/>
          </a:xfrm>
          <a:prstGeom prst="rect">
            <a:avLst/>
          </a:prstGeom>
        </p:spPr>
        <p:txBody>
          <a:bodyPr wrap="none">
            <a:spAutoFit/>
          </a:bodyPr>
          <a:lstStyle/>
          <a:p>
            <a:r>
              <a:rPr lang="en-US" dirty="0" smtClean="0">
                <a:solidFill>
                  <a:srgbClr val="CA9700"/>
                </a:solidFill>
              </a:rPr>
              <a:t>MBA </a:t>
            </a:r>
            <a:r>
              <a:rPr lang="en-US" dirty="0">
                <a:solidFill>
                  <a:srgbClr val="CA9700"/>
                </a:solidFill>
              </a:rPr>
              <a:t>New Student Orientation</a:t>
            </a:r>
          </a:p>
        </p:txBody>
      </p:sp>
    </p:spTree>
    <p:extLst>
      <p:ext uri="{BB962C8B-B14F-4D97-AF65-F5344CB8AC3E}">
        <p14:creationId xmlns:p14="http://schemas.microsoft.com/office/powerpoint/2010/main" val="37833565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229089" y="2059349"/>
            <a:ext cx="8849738" cy="4136687"/>
          </a:xfrm>
          <a:prstGeom prst="straightConnector1">
            <a:avLst/>
          </a:prstGeom>
          <a:ln w="762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56853" y="4598266"/>
            <a:ext cx="1451234" cy="1369252"/>
          </a:xfrm>
          <a:prstGeom prst="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Prepare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(Y1 Fall)</a:t>
            </a:r>
          </a:p>
        </p:txBody>
      </p:sp>
      <p:sp>
        <p:nvSpPr>
          <p:cNvPr id="5" name="Rectangle 4"/>
          <p:cNvSpPr/>
          <p:nvPr/>
        </p:nvSpPr>
        <p:spPr>
          <a:xfrm>
            <a:off x="2355839" y="4146351"/>
            <a:ext cx="1451234" cy="1369252"/>
          </a:xfrm>
          <a:prstGeom prst="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Immerse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(Y1 Spring)</a:t>
            </a:r>
          </a:p>
        </p:txBody>
      </p:sp>
      <p:sp>
        <p:nvSpPr>
          <p:cNvPr id="6" name="Rectangle 5"/>
          <p:cNvSpPr/>
          <p:nvPr/>
        </p:nvSpPr>
        <p:spPr>
          <a:xfrm>
            <a:off x="5456530" y="2777095"/>
            <a:ext cx="1451234" cy="1369253"/>
          </a:xfrm>
          <a:prstGeom prst="rect">
            <a:avLst/>
          </a:prstGeom>
          <a:solidFill>
            <a:schemeClr val="accent5">
              <a:lumMod val="90000"/>
              <a:lumOff val="1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Apply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Diversify/Broaden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(Y2 Fall)</a:t>
            </a:r>
          </a:p>
        </p:txBody>
      </p:sp>
      <p:sp>
        <p:nvSpPr>
          <p:cNvPr id="7" name="Rectangle 6"/>
          <p:cNvSpPr/>
          <p:nvPr/>
        </p:nvSpPr>
        <p:spPr>
          <a:xfrm>
            <a:off x="7069578" y="2337469"/>
            <a:ext cx="1436693" cy="1369253"/>
          </a:xfrm>
          <a:prstGeom prst="rect">
            <a:avLst/>
          </a:prstGeom>
          <a:solidFill>
            <a:schemeClr val="accent5">
              <a:lumMod val="90000"/>
              <a:lumOff val="1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Impact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“Force for Good”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(Y2 Spring)</a:t>
            </a:r>
          </a:p>
        </p:txBody>
      </p:sp>
      <p:sp>
        <p:nvSpPr>
          <p:cNvPr id="2" name="Rectangle 1"/>
          <p:cNvSpPr/>
          <p:nvPr/>
        </p:nvSpPr>
        <p:spPr>
          <a:xfrm>
            <a:off x="4173642" y="3692386"/>
            <a:ext cx="960089" cy="869485"/>
          </a:xfrm>
          <a:prstGeom prst="rect">
            <a:avLst/>
          </a:prstGeom>
          <a:pattFill prst="pct5">
            <a:fgClr>
              <a:schemeClr val="bg1">
                <a:lumMod val="50000"/>
              </a:schemeClr>
            </a:fgClr>
            <a:bgClr>
              <a:schemeClr val="bg1"/>
            </a:bgClr>
          </a:patt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Internship</a:t>
            </a:r>
          </a:p>
        </p:txBody>
      </p:sp>
      <p:cxnSp>
        <p:nvCxnSpPr>
          <p:cNvPr id="25" name="Straight Connector 24"/>
          <p:cNvCxnSpPr/>
          <p:nvPr/>
        </p:nvCxnSpPr>
        <p:spPr>
          <a:xfrm>
            <a:off x="3990497" y="4146348"/>
            <a:ext cx="7464" cy="1821168"/>
          </a:xfrm>
          <a:prstGeom prst="line">
            <a:avLst/>
          </a:prstGeom>
          <a:ln>
            <a:solidFill>
              <a:schemeClr val="accent2"/>
            </a:solidFill>
            <a:prstDash val="lgDash"/>
          </a:ln>
        </p:spPr>
        <p:style>
          <a:lnRef idx="1">
            <a:schemeClr val="dk1"/>
          </a:lnRef>
          <a:fillRef idx="0">
            <a:schemeClr val="dk1"/>
          </a:fillRef>
          <a:effectRef idx="0">
            <a:schemeClr val="dk1"/>
          </a:effectRef>
          <a:fontRef idx="minor">
            <a:schemeClr val="tx1"/>
          </a:fontRef>
        </p:style>
      </p:cxnSp>
      <p:sp>
        <p:nvSpPr>
          <p:cNvPr id="30" name="Oval 29"/>
          <p:cNvSpPr/>
          <p:nvPr/>
        </p:nvSpPr>
        <p:spPr>
          <a:xfrm>
            <a:off x="1241879" y="3395797"/>
            <a:ext cx="2079522" cy="6218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Year 1: Foundation</a:t>
            </a:r>
          </a:p>
        </p:txBody>
      </p:sp>
      <p:cxnSp>
        <p:nvCxnSpPr>
          <p:cNvPr id="34" name="Straight Connector 33"/>
          <p:cNvCxnSpPr/>
          <p:nvPr/>
        </p:nvCxnSpPr>
        <p:spPr>
          <a:xfrm flipH="1">
            <a:off x="562328" y="4235390"/>
            <a:ext cx="22481" cy="1821168"/>
          </a:xfrm>
          <a:prstGeom prst="line">
            <a:avLst/>
          </a:prstGeom>
          <a:ln>
            <a:solidFill>
              <a:schemeClr val="accent2"/>
            </a:solidFill>
            <a:prstDash val="lgDash"/>
          </a:ln>
        </p:spPr>
        <p:style>
          <a:lnRef idx="1">
            <a:schemeClr val="dk1"/>
          </a:lnRef>
          <a:fillRef idx="0">
            <a:schemeClr val="dk1"/>
          </a:fillRef>
          <a:effectRef idx="0">
            <a:schemeClr val="dk1"/>
          </a:effectRef>
          <a:fontRef idx="minor">
            <a:schemeClr val="tx1"/>
          </a:fontRef>
        </p:style>
      </p:cxnSp>
      <p:sp>
        <p:nvSpPr>
          <p:cNvPr id="39" name="Oval 38"/>
          <p:cNvSpPr/>
          <p:nvPr/>
        </p:nvSpPr>
        <p:spPr>
          <a:xfrm>
            <a:off x="6029813" y="1621780"/>
            <a:ext cx="2079522" cy="621848"/>
          </a:xfrm>
          <a:prstGeom prst="ellipse">
            <a:avLst/>
          </a:prstGeom>
          <a:no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Year 2: Application</a:t>
            </a:r>
          </a:p>
        </p:txBody>
      </p:sp>
      <p:sp>
        <p:nvSpPr>
          <p:cNvPr id="13" name="TextBox 12"/>
          <p:cNvSpPr txBox="1"/>
          <p:nvPr/>
        </p:nvSpPr>
        <p:spPr>
          <a:xfrm>
            <a:off x="651073" y="6062369"/>
            <a:ext cx="33394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Prepare &amp; Immerse: </a:t>
            </a:r>
            <a:r>
              <a:rPr kumimoji="0" lang="en-US" sz="900" b="0"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Bridge established knowledge – what you come in with – with new, growing body of knowledge</a:t>
            </a:r>
          </a:p>
        </p:txBody>
      </p:sp>
      <p:sp>
        <p:nvSpPr>
          <p:cNvPr id="14" name="TextBox 13"/>
          <p:cNvSpPr txBox="1"/>
          <p:nvPr/>
        </p:nvSpPr>
        <p:spPr>
          <a:xfrm>
            <a:off x="5415337" y="4244144"/>
            <a:ext cx="1492427" cy="21698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Apply:</a:t>
            </a:r>
            <a:r>
              <a:rPr kumimoji="0" lang="en-US" sz="900" b="0"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 Fine tune skillset by applying knowledge and experience within chosen field and/or industry to reinforce strengths and build nuance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4472C4"/>
                </a:solidFill>
                <a:effectLst/>
                <a:uLnTx/>
                <a:uFillTx/>
                <a:latin typeface="Arial" panose="020B0604020202020204" pitchFamily="34" charset="0"/>
                <a:ea typeface="Open Sans" panose="020B0606030504020204" pitchFamily="34" charset="0"/>
                <a:cs typeface="Arial" panose="020B0604020202020204" pitchFamily="34" charset="0"/>
              </a:rPr>
              <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Diversify/Broaden: </a:t>
            </a:r>
            <a:r>
              <a:rPr kumimoji="0" lang="en-US" sz="900" b="0"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Foundation well established, apply skillset into different field and context to round out learning, build up gaps, and broaden repertoire</a:t>
            </a:r>
          </a:p>
        </p:txBody>
      </p:sp>
      <p:sp>
        <p:nvSpPr>
          <p:cNvPr id="17" name="TextBox 16"/>
          <p:cNvSpPr txBox="1"/>
          <p:nvPr/>
        </p:nvSpPr>
        <p:spPr>
          <a:xfrm>
            <a:off x="7089155" y="3746254"/>
            <a:ext cx="156907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Impact: </a:t>
            </a:r>
            <a:r>
              <a:rPr kumimoji="0" lang="en-US" sz="900" b="0" i="1" u="none" strike="noStrike" kern="1200" cap="none" spc="0" normalizeH="0" baseline="0" noProof="0" dirty="0">
                <a:ln>
                  <a:noFill/>
                </a:ln>
                <a:solidFill>
                  <a:srgbClr val="002060"/>
                </a:solidFill>
                <a:effectLst/>
                <a:uLnTx/>
                <a:uFillTx/>
                <a:latin typeface="Arial" panose="020B0604020202020204" pitchFamily="34" charset="0"/>
                <a:ea typeface="Open Sans" panose="020B0606030504020204" pitchFamily="34" charset="0"/>
                <a:cs typeface="Arial" panose="020B0604020202020204" pitchFamily="34" charset="0"/>
              </a:rPr>
              <a:t>Solidify MBA skillset by applying knowledge and skills for the good of an organization in need; capstone experience</a:t>
            </a:r>
          </a:p>
        </p:txBody>
      </p:sp>
      <p:cxnSp>
        <p:nvCxnSpPr>
          <p:cNvPr id="24" name="Straight Connector 23"/>
          <p:cNvCxnSpPr/>
          <p:nvPr/>
        </p:nvCxnSpPr>
        <p:spPr>
          <a:xfrm>
            <a:off x="5295999" y="2325180"/>
            <a:ext cx="7464" cy="1821168"/>
          </a:xfrm>
          <a:prstGeom prst="line">
            <a:avLst/>
          </a:prstGeom>
          <a:ln>
            <a:solidFill>
              <a:schemeClr val="accent5">
                <a:lumMod val="75000"/>
                <a:lumOff val="25000"/>
              </a:schemeClr>
            </a:solidFill>
            <a:prstDash val="lg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8650767" y="2305960"/>
            <a:ext cx="7464" cy="1821168"/>
          </a:xfrm>
          <a:prstGeom prst="line">
            <a:avLst/>
          </a:prstGeom>
          <a:ln>
            <a:solidFill>
              <a:schemeClr val="accent5">
                <a:lumMod val="75000"/>
                <a:lumOff val="25000"/>
              </a:schemeClr>
            </a:solidFill>
            <a:prstDash val="lgDash"/>
          </a:ln>
        </p:spPr>
        <p:style>
          <a:lnRef idx="1">
            <a:schemeClr val="dk1"/>
          </a:lnRef>
          <a:fillRef idx="0">
            <a:schemeClr val="dk1"/>
          </a:fillRef>
          <a:effectRef idx="0">
            <a:schemeClr val="dk1"/>
          </a:effectRef>
          <a:fontRef idx="minor">
            <a:schemeClr val="tx1"/>
          </a:fontRef>
        </p:style>
      </p:cxnSp>
      <p:sp>
        <p:nvSpPr>
          <p:cNvPr id="31" name="Title 1"/>
          <p:cNvSpPr>
            <a:spLocks noGrp="1"/>
          </p:cNvSpPr>
          <p:nvPr>
            <p:ph type="title"/>
          </p:nvPr>
        </p:nvSpPr>
        <p:spPr>
          <a:xfrm>
            <a:off x="380280" y="1153437"/>
            <a:ext cx="8520600" cy="763600"/>
          </a:xfrm>
        </p:spPr>
        <p:txBody>
          <a:bodyPr>
            <a:normAutofit/>
          </a:bodyPr>
          <a:lstStyle/>
          <a:p>
            <a:r>
              <a:rPr lang="en-US" sz="3200" smtClean="0">
                <a:solidFill>
                  <a:srgbClr val="002060"/>
                </a:solidFill>
                <a:latin typeface="Arial" panose="020B0604020202020204" pitchFamily="34" charset="0"/>
                <a:ea typeface="Open Sans" panose="020B0606030504020204" pitchFamily="34" charset="0"/>
                <a:cs typeface="Arial" panose="020B0604020202020204" pitchFamily="34" charset="0"/>
              </a:rPr>
              <a:t>“</a:t>
            </a:r>
            <a:r>
              <a:rPr lang="en-US" smtClean="0">
                <a:solidFill>
                  <a:srgbClr val="002060"/>
                </a:solidFill>
                <a:latin typeface="Arial" panose="020B0604020202020204" pitchFamily="34" charset="0"/>
                <a:ea typeface="Open Sans" panose="020B0606030504020204" pitchFamily="34" charset="0"/>
                <a:cs typeface="Arial" panose="020B0604020202020204" pitchFamily="34" charset="0"/>
              </a:rPr>
              <a:t>Interterm</a:t>
            </a:r>
            <a:r>
              <a:rPr lang="en-US" sz="3200" smtClean="0">
                <a:solidFill>
                  <a:srgbClr val="002060"/>
                </a:solidFill>
                <a:latin typeface="Arial" panose="020B0604020202020204" pitchFamily="34" charset="0"/>
                <a:ea typeface="Open Sans" panose="020B0606030504020204" pitchFamily="34" charset="0"/>
                <a:cs typeface="Arial" panose="020B0604020202020204" pitchFamily="34" charset="0"/>
              </a:rPr>
              <a:t>”</a:t>
            </a:r>
            <a:endParaRPr lang="en-US" sz="320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642746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1">
      <a:dk1>
        <a:sysClr val="windowText" lastClr="000000"/>
      </a:dk1>
      <a:lt1>
        <a:sysClr val="window" lastClr="FFFFFF"/>
      </a:lt1>
      <a:dk2>
        <a:srgbClr val="44546A"/>
      </a:dk2>
      <a:lt2>
        <a:srgbClr val="E7E6E6"/>
      </a:lt2>
      <a:accent1>
        <a:srgbClr val="4472C4"/>
      </a:accent1>
      <a:accent2>
        <a:srgbClr val="FFC000"/>
      </a:accent2>
      <a:accent3>
        <a:srgbClr val="A5A5A5"/>
      </a:accent3>
      <a:accent4>
        <a:srgbClr val="FFC000"/>
      </a:accent4>
      <a:accent5>
        <a:srgbClr val="00206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BP Template" id="{EA3CB1B4-7182-4F34-93CB-6FCE6BF482F6}" vid="{EEF78BBF-605E-4E6B-8921-1EA10F6023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MENDOZA_Powerpoint_Template_2014</Template>
  <TotalTime>8691</TotalTime>
  <Words>3029</Words>
  <Application>Microsoft Office PowerPoint</Application>
  <PresentationFormat>On-screen Show (4:3)</PresentationFormat>
  <Paragraphs>377</Paragraphs>
  <Slides>40</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40</vt:i4>
      </vt:variant>
    </vt:vector>
  </HeadingPairs>
  <TitlesOfParts>
    <vt:vector size="47" baseType="lpstr">
      <vt:lpstr>Arial</vt:lpstr>
      <vt:lpstr>Calibri</vt:lpstr>
      <vt:lpstr>Open Sans</vt:lpstr>
      <vt:lpstr>Custom Design</vt:lpstr>
      <vt:lpstr>1_Custom Design</vt:lpstr>
      <vt:lpstr>2_Custom Design</vt:lpstr>
      <vt:lpstr>3_Custom Design</vt:lpstr>
      <vt:lpstr>PowerPoint Presentation</vt:lpstr>
      <vt:lpstr>MBA Class of 2021</vt:lpstr>
      <vt:lpstr>What is Student Services?</vt:lpstr>
      <vt:lpstr>Quick Review/Questions</vt:lpstr>
      <vt:lpstr>PowerPoint Presentation</vt:lpstr>
      <vt:lpstr>Program Requirements</vt:lpstr>
      <vt:lpstr>Concentration Tracks</vt:lpstr>
      <vt:lpstr>“Interterm”</vt:lpstr>
      <vt:lpstr>“Interterm”</vt:lpstr>
      <vt:lpstr>Your First Semester</vt:lpstr>
      <vt:lpstr>Academic Advising</vt:lpstr>
      <vt:lpstr>PowerPoint Presentation</vt:lpstr>
      <vt:lpstr>PowerPoint Presentation</vt:lpstr>
      <vt:lpstr>International Immersions</vt:lpstr>
      <vt:lpstr>Module 2: Santiago, Chile</vt:lpstr>
      <vt:lpstr>2nd-year Application Courses</vt:lpstr>
      <vt:lpstr>Academic Calendar</vt:lpstr>
      <vt:lpstr>Academic Calendar</vt:lpstr>
      <vt:lpstr>Attendance Expectations</vt:lpstr>
      <vt:lpstr>Academic Resources </vt:lpstr>
      <vt:lpstr>Mark Your Calendars</vt:lpstr>
      <vt:lpstr>PowerPoint Presentation</vt:lpstr>
      <vt:lpstr>PowerPoint Presentation</vt:lpstr>
      <vt:lpstr>GBP Academic Code</vt:lpstr>
      <vt:lpstr>Academic Integrity and Honor Code</vt:lpstr>
      <vt:lpstr>PowerPoint Presentation</vt:lpstr>
      <vt:lpstr>PowerPoint Presentation</vt:lpstr>
      <vt:lpstr>PowerPoint Presentation</vt:lpstr>
      <vt:lpstr>PowerPoint Presentation</vt:lpstr>
      <vt:lpstr>What would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Heming</dc:creator>
  <cp:lastModifiedBy>Tracy Freymuth</cp:lastModifiedBy>
  <cp:revision>173</cp:revision>
  <cp:lastPrinted>2017-05-26T20:42:31Z</cp:lastPrinted>
  <dcterms:created xsi:type="dcterms:W3CDTF">2015-02-24T16:04:49Z</dcterms:created>
  <dcterms:modified xsi:type="dcterms:W3CDTF">2019-08-19T14:31:30Z</dcterms:modified>
</cp:coreProperties>
</file>